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2449153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69018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9" name="Shape 9"/>
          <p:cNvSpPr/>
          <p:nvPr/>
        </p:nvSpPr>
        <p:spPr>
          <a:xfrm flipH="1">
            <a:off x="-3832" y="16052"/>
            <a:ext cx="10925833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14659" y="881"/>
            <a:ext cx="10500940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846666" y="-881"/>
            <a:ext cx="2167466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2" name="Shape 12"/>
          <p:cNvSpPr/>
          <p:nvPr/>
        </p:nvSpPr>
        <p:spPr>
          <a:xfrm rot="10800000" flipH="1">
            <a:off x="-524933" y="-4974"/>
            <a:ext cx="1403434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899" cy="92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8" name="Shape 18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9" name="Shape 19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3" name="Shape 23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4" name="Shape 24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648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30" name="Shape 30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31" name="Shape 31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Shape 34"/>
          <p:cNvGrpSpPr/>
          <p:nvPr/>
        </p:nvGrpSpPr>
        <p:grpSpPr>
          <a:xfrm>
            <a:off x="-6264" y="4933386"/>
            <a:ext cx="9150267" cy="3100650"/>
            <a:chOff x="-6264" y="4933386"/>
            <a:chExt cx="9150267" cy="3100650"/>
          </a:xfrm>
        </p:grpSpPr>
        <p:sp>
          <p:nvSpPr>
            <p:cNvPr id="35" name="Shape 35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</p:grp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152400" algn="ctr" rtl="0">
              <a:buSzPct val="100000"/>
              <a:buFont typeface="Trebuchet MS"/>
              <a:buNone/>
              <a:defRPr sz="2400"/>
            </a:lvl1pPr>
            <a:lvl2pPr marL="0" indent="152400" algn="ctr" rtl="0">
              <a:buSzPct val="100000"/>
              <a:buFont typeface="Trebuchet MS"/>
              <a:buNone/>
              <a:defRPr sz="2400"/>
            </a:lvl2pPr>
            <a:lvl3pPr marL="0" indent="152400" algn="ctr" rtl="0">
              <a:buSzPct val="100000"/>
              <a:buFont typeface="Trebuchet MS"/>
              <a:buNone/>
              <a:defRPr sz="2400"/>
            </a:lvl3pPr>
            <a:lvl4pPr marL="0" indent="152400" algn="ctr" rtl="0">
              <a:buSzPct val="100000"/>
              <a:buFont typeface="Trebuchet MS"/>
              <a:buNone/>
              <a:defRPr sz="2400"/>
            </a:lvl4pPr>
            <a:lvl5pPr marL="0" indent="152400" algn="ctr" rtl="0">
              <a:buSzPct val="100000"/>
              <a:buFont typeface="Trebuchet MS"/>
              <a:buNone/>
              <a:defRPr sz="2400"/>
            </a:lvl5pPr>
            <a:lvl6pPr marL="0" indent="152400" algn="ctr" rtl="0">
              <a:buSzPct val="100000"/>
              <a:buFont typeface="Trebuchet MS"/>
              <a:buNone/>
              <a:defRPr sz="2400"/>
            </a:lvl6pPr>
            <a:lvl7pPr marL="0" indent="152400" algn="ctr" rtl="0">
              <a:buSzPct val="100000"/>
              <a:buFont typeface="Trebuchet MS"/>
              <a:buNone/>
              <a:defRPr sz="2400"/>
            </a:lvl7pPr>
            <a:lvl8pPr marL="0" indent="152400" algn="ctr" rtl="0">
              <a:buSzPct val="100000"/>
              <a:buFont typeface="Trebuchet MS"/>
              <a:buNone/>
              <a:defRPr sz="2400"/>
            </a:lvl8pPr>
            <a:lvl9pPr marL="0" indent="152400" algn="ctr" rtl="0">
              <a:buSzPct val="100000"/>
              <a:buFont typeface="Trebuchet MS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727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32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demonocracy.info/infographics/usa/derivatives/bank_exposure.html" TargetMode="External"/><Relationship Id="rId4" Type="http://schemas.openxmlformats.org/officeDocument/2006/relationships/hyperlink" Target="http://www.cellsalive.com/howbig.htm" TargetMode="External"/><Relationship Id="rId5" Type="http://schemas.openxmlformats.org/officeDocument/2006/relationships/hyperlink" Target="http://www.xvivo.net/the-inner-life-of-the-cell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Cell Structure Review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899" cy="9254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/>
        </p:nvSpPr>
        <p:spPr>
          <a:xfrm>
            <a:off x="478175" y="701550"/>
            <a:ext cx="8200799" cy="53831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4800"/>
              <a:t>
</a:t>
            </a:r>
          </a:p>
          <a:p>
            <a:pPr lvl="0" rtl="0">
              <a:buNone/>
            </a:pPr>
            <a:r>
              <a:rPr lang="en" sz="4800"/>
              <a:t>This is what allows the cell to decide what comes in and what goes out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/>
        </p:nvSpPr>
        <p:spPr>
          <a:xfrm>
            <a:off x="140028" y="102656"/>
            <a:ext cx="8834532" cy="665268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25" name="Shape 125"/>
          <p:cNvSpPr/>
          <p:nvPr/>
        </p:nvSpPr>
        <p:spPr>
          <a:xfrm>
            <a:off x="6741900" y="5380700"/>
            <a:ext cx="1509299" cy="150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26" name="Shape 126"/>
          <p:cNvSpPr txBox="1"/>
          <p:nvPr/>
        </p:nvSpPr>
        <p:spPr>
          <a:xfrm>
            <a:off x="3689325" y="0"/>
            <a:ext cx="4224900" cy="8975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
</a:t>
            </a:r>
          </a:p>
          <a:p>
            <a:pPr lvl="0" rtl="0">
              <a:buNone/>
            </a:pPr>
            <a:r>
              <a:rPr lang="en" sz="1800"/>
              <a:t>Prokaryotic Animal Cell</a:t>
            </a:r>
          </a:p>
        </p:txBody>
      </p:sp>
      <p:sp>
        <p:nvSpPr>
          <p:cNvPr id="127" name="Shape 127"/>
          <p:cNvSpPr/>
          <p:nvPr/>
        </p:nvSpPr>
        <p:spPr>
          <a:xfrm>
            <a:off x="810400" y="2059250"/>
            <a:ext cx="1437899" cy="387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28" name="Shape 128"/>
          <p:cNvSpPr/>
          <p:nvPr/>
        </p:nvSpPr>
        <p:spPr>
          <a:xfrm>
            <a:off x="6219200" y="5676550"/>
            <a:ext cx="1061100" cy="1595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29" name="Shape 129"/>
          <p:cNvSpPr/>
          <p:nvPr/>
        </p:nvSpPr>
        <p:spPr>
          <a:xfrm>
            <a:off x="3628900" y="488125"/>
            <a:ext cx="2715900" cy="3194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30" name="Shape 130"/>
          <p:cNvSpPr/>
          <p:nvPr/>
        </p:nvSpPr>
        <p:spPr>
          <a:xfrm>
            <a:off x="7143475" y="4470575"/>
            <a:ext cx="684600" cy="2853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cxnSp>
        <p:nvCxnSpPr>
          <p:cNvPr id="131" name="Shape 131"/>
          <p:cNvCxnSpPr/>
          <p:nvPr/>
        </p:nvCxnSpPr>
        <p:spPr>
          <a:xfrm>
            <a:off x="1050025" y="4653350"/>
            <a:ext cx="2168099" cy="56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32" name="Shape 132"/>
          <p:cNvSpPr txBox="1"/>
          <p:nvPr/>
        </p:nvSpPr>
        <p:spPr>
          <a:xfrm>
            <a:off x="114742" y="4493600"/>
            <a:ext cx="969599" cy="497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cytoplasm</a:t>
            </a:r>
          </a:p>
        </p:txBody>
      </p:sp>
      <p:sp>
        <p:nvSpPr>
          <p:cNvPr id="133" name="Shape 133"/>
          <p:cNvSpPr/>
          <p:nvPr/>
        </p:nvSpPr>
        <p:spPr>
          <a:xfrm>
            <a:off x="2156875" y="942458"/>
            <a:ext cx="810299" cy="1733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2031375" y="853500"/>
            <a:ext cx="1551900" cy="559199"/>
          </a:xfrm>
          <a:prstGeom prst="ellipse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/>
        </p:nvSpPr>
        <p:spPr>
          <a:xfrm>
            <a:off x="478175" y="701550"/>
            <a:ext cx="8200799" cy="53831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4800"/>
              <a:t>
</a:t>
            </a:r>
          </a:p>
          <a:p>
            <a:pPr lvl="0" rtl="0">
              <a:buNone/>
            </a:pPr>
            <a:r>
              <a:rPr lang="en" sz="4800"/>
              <a:t>The type of cells that are found in your body (hint: they have a nucleus)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/>
        </p:nvSpPr>
        <p:spPr>
          <a:xfrm>
            <a:off x="140028" y="102656"/>
            <a:ext cx="8834532" cy="665268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45" name="Shape 145"/>
          <p:cNvSpPr/>
          <p:nvPr/>
        </p:nvSpPr>
        <p:spPr>
          <a:xfrm>
            <a:off x="6741900" y="5380700"/>
            <a:ext cx="1509299" cy="150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46" name="Shape 146"/>
          <p:cNvSpPr txBox="1"/>
          <p:nvPr/>
        </p:nvSpPr>
        <p:spPr>
          <a:xfrm>
            <a:off x="3689325" y="0"/>
            <a:ext cx="4224900" cy="8975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/>
              <a:t>
</a:t>
            </a:r>
          </a:p>
          <a:p>
            <a:pPr lvl="0" rtl="0">
              <a:buNone/>
            </a:pPr>
            <a:r>
              <a:rPr lang="en-US" sz="1800" smtClean="0"/>
              <a:t>Eukaryotic</a:t>
            </a:r>
            <a:r>
              <a:rPr lang="en" sz="1800" smtClean="0"/>
              <a:t> </a:t>
            </a:r>
            <a:r>
              <a:rPr lang="en" sz="1800" dirty="0"/>
              <a:t>Animal Cell</a:t>
            </a:r>
          </a:p>
        </p:txBody>
      </p:sp>
      <p:sp>
        <p:nvSpPr>
          <p:cNvPr id="147" name="Shape 147"/>
          <p:cNvSpPr/>
          <p:nvPr/>
        </p:nvSpPr>
        <p:spPr>
          <a:xfrm>
            <a:off x="810400" y="2059250"/>
            <a:ext cx="1437899" cy="387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48" name="Shape 148"/>
          <p:cNvSpPr/>
          <p:nvPr/>
        </p:nvSpPr>
        <p:spPr>
          <a:xfrm>
            <a:off x="6219200" y="5676550"/>
            <a:ext cx="1061100" cy="1595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49" name="Shape 149"/>
          <p:cNvSpPr/>
          <p:nvPr/>
        </p:nvSpPr>
        <p:spPr>
          <a:xfrm>
            <a:off x="7143475" y="4470575"/>
            <a:ext cx="684600" cy="2853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cxnSp>
        <p:nvCxnSpPr>
          <p:cNvPr id="150" name="Shape 150"/>
          <p:cNvCxnSpPr/>
          <p:nvPr/>
        </p:nvCxnSpPr>
        <p:spPr>
          <a:xfrm>
            <a:off x="1050025" y="4653350"/>
            <a:ext cx="2168099" cy="56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51" name="Shape 151"/>
          <p:cNvSpPr txBox="1"/>
          <p:nvPr/>
        </p:nvSpPr>
        <p:spPr>
          <a:xfrm>
            <a:off x="114742" y="4493600"/>
            <a:ext cx="969599" cy="497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cytoplasm</a:t>
            </a:r>
          </a:p>
        </p:txBody>
      </p:sp>
      <p:sp>
        <p:nvSpPr>
          <p:cNvPr id="152" name="Shape 152"/>
          <p:cNvSpPr/>
          <p:nvPr/>
        </p:nvSpPr>
        <p:spPr>
          <a:xfrm>
            <a:off x="2156875" y="942458"/>
            <a:ext cx="810299" cy="1733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53" name="Shape 153"/>
          <p:cNvSpPr/>
          <p:nvPr/>
        </p:nvSpPr>
        <p:spPr>
          <a:xfrm>
            <a:off x="3617500" y="328600"/>
            <a:ext cx="2715900" cy="604800"/>
          </a:xfrm>
          <a:prstGeom prst="ellipse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/>
        </p:nvSpPr>
        <p:spPr>
          <a:xfrm>
            <a:off x="478175" y="701550"/>
            <a:ext cx="8200799" cy="53831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4800"/>
              <a:t>
</a:t>
            </a:r>
          </a:p>
          <a:p>
            <a:pPr lvl="0" rtl="0">
              <a:buNone/>
            </a:pPr>
            <a:r>
              <a:rPr lang="en" sz="4800"/>
              <a:t>The type of cells that bacteria have (hint: they don't contain a nucleus)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/>
        </p:nvSpPr>
        <p:spPr>
          <a:xfrm>
            <a:off x="171897" y="791425"/>
            <a:ext cx="8972102" cy="539898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64" name="Shape 164"/>
          <p:cNvSpPr txBox="1"/>
          <p:nvPr/>
        </p:nvSpPr>
        <p:spPr>
          <a:xfrm>
            <a:off x="2282400" y="271550"/>
            <a:ext cx="4507500" cy="4335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 sz="2400"/>
              <a:t>             Prokaryotic Cell</a:t>
            </a:r>
          </a:p>
        </p:txBody>
      </p:sp>
      <p:sp>
        <p:nvSpPr>
          <p:cNvPr id="165" name="Shape 165"/>
          <p:cNvSpPr/>
          <p:nvPr/>
        </p:nvSpPr>
        <p:spPr>
          <a:xfrm>
            <a:off x="2944250" y="282950"/>
            <a:ext cx="3206399" cy="524999"/>
          </a:xfrm>
          <a:prstGeom prst="ellipse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/>
        </p:nvSpPr>
        <p:spPr>
          <a:xfrm>
            <a:off x="478175" y="701550"/>
            <a:ext cx="8200799" cy="53831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4800"/>
              <a:t>
</a:t>
            </a:r>
          </a:p>
          <a:p>
            <a:pPr lvl="0" rtl="0">
              <a:buNone/>
            </a:pPr>
            <a:r>
              <a:rPr lang="en" sz="4800"/>
              <a:t>A strong layer of cellulose that is outside the cell membrane (hint: found only in plants)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/>
        </p:nvSpPr>
        <p:spPr>
          <a:xfrm>
            <a:off x="478175" y="701550"/>
            <a:ext cx="8200799" cy="53831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  <p:sp>
        <p:nvSpPr>
          <p:cNvPr id="176" name="Shape 176"/>
          <p:cNvSpPr/>
          <p:nvPr/>
        </p:nvSpPr>
        <p:spPr>
          <a:xfrm>
            <a:off x="610299" y="120855"/>
            <a:ext cx="7936552" cy="661628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cxnSp>
        <p:nvCxnSpPr>
          <p:cNvPr id="177" name="Shape 177"/>
          <p:cNvCxnSpPr/>
          <p:nvPr/>
        </p:nvCxnSpPr>
        <p:spPr>
          <a:xfrm rot="10800000" flipH="1">
            <a:off x="1734675" y="4539199"/>
            <a:ext cx="1392300" cy="15177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78" name="Shape 178"/>
          <p:cNvSpPr txBox="1"/>
          <p:nvPr/>
        </p:nvSpPr>
        <p:spPr>
          <a:xfrm>
            <a:off x="1016004" y="6102550"/>
            <a:ext cx="1334999" cy="4449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1800"/>
              <a:t>Chloroplast</a:t>
            </a:r>
          </a:p>
        </p:txBody>
      </p:sp>
      <p:sp>
        <p:nvSpPr>
          <p:cNvPr id="179" name="Shape 179"/>
          <p:cNvSpPr/>
          <p:nvPr/>
        </p:nvSpPr>
        <p:spPr>
          <a:xfrm>
            <a:off x="992975" y="6159600"/>
            <a:ext cx="1391999" cy="365099"/>
          </a:xfrm>
          <a:prstGeom prst="ellipse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cxnSp>
        <p:nvCxnSpPr>
          <p:cNvPr id="180" name="Shape 180"/>
          <p:cNvCxnSpPr/>
          <p:nvPr/>
        </p:nvCxnSpPr>
        <p:spPr>
          <a:xfrm rot="10800000">
            <a:off x="7154850" y="4801700"/>
            <a:ext cx="262499" cy="15632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81" name="Shape 181"/>
          <p:cNvSpPr txBox="1"/>
          <p:nvPr/>
        </p:nvSpPr>
        <p:spPr>
          <a:xfrm>
            <a:off x="6983725" y="6365000"/>
            <a:ext cx="1346399" cy="2193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 sz="1800"/>
              <a:t>cell wall</a:t>
            </a:r>
          </a:p>
        </p:txBody>
      </p:sp>
      <p:sp>
        <p:nvSpPr>
          <p:cNvPr id="182" name="Shape 182"/>
          <p:cNvSpPr/>
          <p:nvPr/>
        </p:nvSpPr>
        <p:spPr>
          <a:xfrm>
            <a:off x="7017975" y="6444875"/>
            <a:ext cx="935699" cy="342300"/>
          </a:xfrm>
          <a:prstGeom prst="ellipse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/>
        </p:nvSpPr>
        <p:spPr>
          <a:xfrm>
            <a:off x="478175" y="701550"/>
            <a:ext cx="8200799" cy="53831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4800"/>
              <a:t>
</a:t>
            </a:r>
          </a:p>
          <a:p>
            <a:pPr lvl="0" rtl="0">
              <a:buNone/>
            </a:pPr>
            <a:r>
              <a:rPr lang="en" sz="4800"/>
              <a:t>This is an organized structure that performs a specific task</a:t>
            </a:r>
          </a:p>
          <a:p>
            <a:endParaRPr lang="en" sz="480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/>
        </p:nvSpPr>
        <p:spPr>
          <a:xfrm>
            <a:off x="140028" y="102656"/>
            <a:ext cx="8834532" cy="665268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93" name="Shape 193"/>
          <p:cNvSpPr/>
          <p:nvPr/>
        </p:nvSpPr>
        <p:spPr>
          <a:xfrm>
            <a:off x="6741900" y="5380700"/>
            <a:ext cx="1509299" cy="150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94" name="Shape 194"/>
          <p:cNvSpPr txBox="1"/>
          <p:nvPr/>
        </p:nvSpPr>
        <p:spPr>
          <a:xfrm>
            <a:off x="3689325" y="0"/>
            <a:ext cx="4224900" cy="8975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
</a:t>
            </a:r>
          </a:p>
          <a:p>
            <a:pPr lvl="0" rtl="0">
              <a:buNone/>
            </a:pPr>
            <a:r>
              <a:rPr lang="en" sz="1800"/>
              <a:t>Prokaryotic Animal Cell</a:t>
            </a:r>
          </a:p>
        </p:txBody>
      </p:sp>
      <p:sp>
        <p:nvSpPr>
          <p:cNvPr id="195" name="Shape 195"/>
          <p:cNvSpPr/>
          <p:nvPr/>
        </p:nvSpPr>
        <p:spPr>
          <a:xfrm>
            <a:off x="810400" y="2059250"/>
            <a:ext cx="1437899" cy="387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96" name="Shape 196"/>
          <p:cNvSpPr/>
          <p:nvPr/>
        </p:nvSpPr>
        <p:spPr>
          <a:xfrm>
            <a:off x="6219200" y="5676550"/>
            <a:ext cx="1061100" cy="3489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97" name="Shape 197"/>
          <p:cNvSpPr/>
          <p:nvPr/>
        </p:nvSpPr>
        <p:spPr>
          <a:xfrm>
            <a:off x="7143475" y="4470575"/>
            <a:ext cx="1015800" cy="2853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cxnSp>
        <p:nvCxnSpPr>
          <p:cNvPr id="198" name="Shape 198"/>
          <p:cNvCxnSpPr/>
          <p:nvPr/>
        </p:nvCxnSpPr>
        <p:spPr>
          <a:xfrm>
            <a:off x="1050025" y="4653350"/>
            <a:ext cx="2168099" cy="56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99" name="Shape 199"/>
          <p:cNvSpPr txBox="1"/>
          <p:nvPr/>
        </p:nvSpPr>
        <p:spPr>
          <a:xfrm>
            <a:off x="114742" y="4493600"/>
            <a:ext cx="969599" cy="497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cytoplasm</a:t>
            </a:r>
          </a:p>
        </p:txBody>
      </p:sp>
      <p:sp>
        <p:nvSpPr>
          <p:cNvPr id="200" name="Shape 200"/>
          <p:cNvSpPr/>
          <p:nvPr/>
        </p:nvSpPr>
        <p:spPr>
          <a:xfrm>
            <a:off x="2156875" y="942458"/>
            <a:ext cx="810299" cy="1733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201" name="Shape 201"/>
          <p:cNvSpPr txBox="1"/>
          <p:nvPr/>
        </p:nvSpPr>
        <p:spPr>
          <a:xfrm>
            <a:off x="7143475" y="4420325"/>
            <a:ext cx="1369499" cy="385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1800"/>
              <a:t>organelle</a:t>
            </a:r>
          </a:p>
          <a:p>
            <a:endParaRPr lang="en" sz="1800"/>
          </a:p>
        </p:txBody>
      </p:sp>
      <p:sp>
        <p:nvSpPr>
          <p:cNvPr id="202" name="Shape 202"/>
          <p:cNvSpPr txBox="1"/>
          <p:nvPr/>
        </p:nvSpPr>
        <p:spPr>
          <a:xfrm>
            <a:off x="6196250" y="5611850"/>
            <a:ext cx="1106999" cy="2624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 sz="1800"/>
              <a:t>organelle</a:t>
            </a:r>
          </a:p>
        </p:txBody>
      </p:sp>
      <p:sp>
        <p:nvSpPr>
          <p:cNvPr id="203" name="Shape 203"/>
          <p:cNvSpPr/>
          <p:nvPr/>
        </p:nvSpPr>
        <p:spPr>
          <a:xfrm>
            <a:off x="7006550" y="4425125"/>
            <a:ext cx="1415100" cy="456599"/>
          </a:xfrm>
          <a:prstGeom prst="ellipse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204" name="Shape 204"/>
          <p:cNvSpPr/>
          <p:nvPr/>
        </p:nvSpPr>
        <p:spPr>
          <a:xfrm>
            <a:off x="6059450" y="5623300"/>
            <a:ext cx="1415100" cy="502200"/>
          </a:xfrm>
          <a:prstGeom prst="ellipse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/>
        </p:nvSpPr>
        <p:spPr>
          <a:xfrm>
            <a:off x="478175" y="701550"/>
            <a:ext cx="8200799" cy="53831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  <p:sp>
        <p:nvSpPr>
          <p:cNvPr id="48" name="Shape 48"/>
          <p:cNvSpPr txBox="1"/>
          <p:nvPr/>
        </p:nvSpPr>
        <p:spPr>
          <a:xfrm>
            <a:off x="301275" y="323325"/>
            <a:ext cx="8642400" cy="61961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4800"/>
              <a:t>
</a:t>
            </a:r>
          </a:p>
          <a:p>
            <a:pPr>
              <a:buNone/>
            </a:pPr>
            <a:r>
              <a:rPr lang="en" sz="4800"/>
              <a:t>The command center of the cell: DNA is made here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/>
        </p:nvSpPr>
        <p:spPr>
          <a:xfrm>
            <a:off x="478175" y="701550"/>
            <a:ext cx="8200799" cy="53831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4800"/>
              <a:t>
</a:t>
            </a:r>
          </a:p>
          <a:p>
            <a:pPr lvl="0" rtl="0">
              <a:buNone/>
            </a:pPr>
            <a:r>
              <a:rPr lang="en" sz="4800"/>
              <a:t>The powerhouse of cells. Where sugar is broken down.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/>
          <p:nvPr/>
        </p:nvSpPr>
        <p:spPr>
          <a:xfrm>
            <a:off x="140028" y="102656"/>
            <a:ext cx="8834532" cy="665268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15" name="Shape 215"/>
          <p:cNvSpPr txBox="1"/>
          <p:nvPr/>
        </p:nvSpPr>
        <p:spPr>
          <a:xfrm>
            <a:off x="3689325" y="0"/>
            <a:ext cx="4224900" cy="8975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
</a:t>
            </a:r>
          </a:p>
          <a:p>
            <a:pPr lvl="0" rtl="0">
              <a:buNone/>
            </a:pPr>
            <a:r>
              <a:rPr lang="en" sz="1800"/>
              <a:t>Prokaryotic Animal Cell</a:t>
            </a:r>
          </a:p>
        </p:txBody>
      </p:sp>
      <p:sp>
        <p:nvSpPr>
          <p:cNvPr id="216" name="Shape 216"/>
          <p:cNvSpPr/>
          <p:nvPr/>
        </p:nvSpPr>
        <p:spPr>
          <a:xfrm>
            <a:off x="810400" y="2059250"/>
            <a:ext cx="1437899" cy="387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217" name="Shape 217"/>
          <p:cNvSpPr/>
          <p:nvPr/>
        </p:nvSpPr>
        <p:spPr>
          <a:xfrm>
            <a:off x="6219200" y="5676550"/>
            <a:ext cx="1061100" cy="3489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218" name="Shape 218"/>
          <p:cNvSpPr/>
          <p:nvPr/>
        </p:nvSpPr>
        <p:spPr>
          <a:xfrm>
            <a:off x="7143475" y="4470575"/>
            <a:ext cx="1015800" cy="2853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cxnSp>
        <p:nvCxnSpPr>
          <p:cNvPr id="219" name="Shape 219"/>
          <p:cNvCxnSpPr/>
          <p:nvPr/>
        </p:nvCxnSpPr>
        <p:spPr>
          <a:xfrm>
            <a:off x="1050025" y="4653350"/>
            <a:ext cx="2168099" cy="56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20" name="Shape 220"/>
          <p:cNvSpPr txBox="1"/>
          <p:nvPr/>
        </p:nvSpPr>
        <p:spPr>
          <a:xfrm>
            <a:off x="114742" y="4493600"/>
            <a:ext cx="969599" cy="497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cytoplasm</a:t>
            </a:r>
          </a:p>
        </p:txBody>
      </p:sp>
      <p:sp>
        <p:nvSpPr>
          <p:cNvPr id="221" name="Shape 221"/>
          <p:cNvSpPr/>
          <p:nvPr/>
        </p:nvSpPr>
        <p:spPr>
          <a:xfrm>
            <a:off x="2156875" y="942458"/>
            <a:ext cx="810299" cy="1733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222" name="Shape 222"/>
          <p:cNvSpPr txBox="1"/>
          <p:nvPr/>
        </p:nvSpPr>
        <p:spPr>
          <a:xfrm>
            <a:off x="7143475" y="4420325"/>
            <a:ext cx="1369499" cy="385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1800"/>
              <a:t>organelle</a:t>
            </a:r>
          </a:p>
          <a:p>
            <a:endParaRPr lang="en" sz="1800"/>
          </a:p>
        </p:txBody>
      </p:sp>
      <p:sp>
        <p:nvSpPr>
          <p:cNvPr id="223" name="Shape 223"/>
          <p:cNvSpPr txBox="1"/>
          <p:nvPr/>
        </p:nvSpPr>
        <p:spPr>
          <a:xfrm>
            <a:off x="6196250" y="5611850"/>
            <a:ext cx="1106999" cy="2624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1800"/>
              <a:t>organelle</a:t>
            </a:r>
          </a:p>
        </p:txBody>
      </p:sp>
      <p:sp>
        <p:nvSpPr>
          <p:cNvPr id="224" name="Shape 224"/>
          <p:cNvSpPr/>
          <p:nvPr/>
        </p:nvSpPr>
        <p:spPr>
          <a:xfrm>
            <a:off x="6721275" y="5303775"/>
            <a:ext cx="1563299" cy="342300"/>
          </a:xfrm>
          <a:prstGeom prst="ellipse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Scientists estimate that there are 10 trillion human cells in our body and 90 trillion bacteria cells!</a:t>
            </a:r>
          </a:p>
          <a:p>
            <a:endParaRPr lang="en"/>
          </a:p>
          <a:p>
            <a:pPr lvl="0" rtl="0"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Visualizing 1 trillion</a:t>
            </a:r>
          </a:p>
          <a:p>
            <a:endParaRPr lang="en" u="sng">
              <a:solidFill>
                <a:schemeClr val="hlink"/>
              </a:solidFill>
              <a:hlinkClick r:id="rId3"/>
            </a:endParaRPr>
          </a:p>
          <a:p>
            <a:pPr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Size of a cell</a:t>
            </a:r>
          </a:p>
        </p:txBody>
      </p:sp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Inside the Cell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40028" y="102656"/>
            <a:ext cx="8834532" cy="665268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54" name="Shape 54"/>
          <p:cNvSpPr/>
          <p:nvPr/>
        </p:nvSpPr>
        <p:spPr>
          <a:xfrm>
            <a:off x="6741900" y="5380700"/>
            <a:ext cx="1509299" cy="150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55" name="Shape 55"/>
          <p:cNvSpPr/>
          <p:nvPr/>
        </p:nvSpPr>
        <p:spPr>
          <a:xfrm>
            <a:off x="2088125" y="965925"/>
            <a:ext cx="1345799" cy="4152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56" name="Shape 56"/>
          <p:cNvSpPr txBox="1"/>
          <p:nvPr/>
        </p:nvSpPr>
        <p:spPr>
          <a:xfrm>
            <a:off x="3689325" y="0"/>
            <a:ext cx="4224900" cy="8975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
</a:t>
            </a:r>
          </a:p>
          <a:p>
            <a:pPr>
              <a:buNone/>
            </a:pPr>
            <a:r>
              <a:rPr lang="en" sz="1800"/>
              <a:t>Prokaryotic Animal Cell</a:t>
            </a:r>
          </a:p>
        </p:txBody>
      </p:sp>
      <p:sp>
        <p:nvSpPr>
          <p:cNvPr id="57" name="Shape 57"/>
          <p:cNvSpPr/>
          <p:nvPr/>
        </p:nvSpPr>
        <p:spPr>
          <a:xfrm>
            <a:off x="810400" y="2059250"/>
            <a:ext cx="1437899" cy="387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58" name="Shape 58"/>
          <p:cNvSpPr/>
          <p:nvPr/>
        </p:nvSpPr>
        <p:spPr>
          <a:xfrm>
            <a:off x="753325" y="5448325"/>
            <a:ext cx="1118399" cy="2966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59" name="Shape 59"/>
          <p:cNvSpPr/>
          <p:nvPr/>
        </p:nvSpPr>
        <p:spPr>
          <a:xfrm>
            <a:off x="6219200" y="5676550"/>
            <a:ext cx="1061100" cy="1595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60" name="Shape 60"/>
          <p:cNvSpPr/>
          <p:nvPr/>
        </p:nvSpPr>
        <p:spPr>
          <a:xfrm>
            <a:off x="3628900" y="488125"/>
            <a:ext cx="2715900" cy="3194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61" name="Shape 61"/>
          <p:cNvSpPr/>
          <p:nvPr/>
        </p:nvSpPr>
        <p:spPr>
          <a:xfrm>
            <a:off x="7143475" y="4470575"/>
            <a:ext cx="684600" cy="2853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62" name="Shape 62"/>
          <p:cNvSpPr/>
          <p:nvPr/>
        </p:nvSpPr>
        <p:spPr>
          <a:xfrm>
            <a:off x="296900" y="3169925"/>
            <a:ext cx="969900" cy="490799"/>
          </a:xfrm>
          <a:prstGeom prst="ellipse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/>
        </p:nvSpPr>
        <p:spPr>
          <a:xfrm>
            <a:off x="478175" y="701550"/>
            <a:ext cx="8200799" cy="53831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4800"/>
              <a:t>
</a:t>
            </a:r>
          </a:p>
          <a:p>
            <a:pPr lvl="0" rtl="0">
              <a:buNone/>
            </a:pPr>
            <a:r>
              <a:rPr lang="en" sz="4800"/>
              <a:t>This is where proteins are made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/>
        </p:nvSpPr>
        <p:spPr>
          <a:xfrm>
            <a:off x="140028" y="102656"/>
            <a:ext cx="8834532" cy="665268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73" name="Shape 73"/>
          <p:cNvSpPr/>
          <p:nvPr/>
        </p:nvSpPr>
        <p:spPr>
          <a:xfrm>
            <a:off x="6741900" y="5380700"/>
            <a:ext cx="1509299" cy="150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74" name="Shape 74"/>
          <p:cNvSpPr/>
          <p:nvPr/>
        </p:nvSpPr>
        <p:spPr>
          <a:xfrm>
            <a:off x="2088125" y="965925"/>
            <a:ext cx="1345799" cy="4152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75" name="Shape 75"/>
          <p:cNvSpPr txBox="1"/>
          <p:nvPr/>
        </p:nvSpPr>
        <p:spPr>
          <a:xfrm>
            <a:off x="3689325" y="0"/>
            <a:ext cx="4224900" cy="8975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
</a:t>
            </a:r>
          </a:p>
          <a:p>
            <a:pPr lvl="0" rtl="0">
              <a:buNone/>
            </a:pPr>
            <a:r>
              <a:rPr lang="en" sz="1800"/>
              <a:t>Prokaryotic Animal Cell</a:t>
            </a:r>
          </a:p>
        </p:txBody>
      </p:sp>
      <p:sp>
        <p:nvSpPr>
          <p:cNvPr id="76" name="Shape 76"/>
          <p:cNvSpPr/>
          <p:nvPr/>
        </p:nvSpPr>
        <p:spPr>
          <a:xfrm>
            <a:off x="810400" y="2059250"/>
            <a:ext cx="1437899" cy="387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77" name="Shape 77"/>
          <p:cNvSpPr/>
          <p:nvPr/>
        </p:nvSpPr>
        <p:spPr>
          <a:xfrm>
            <a:off x="6219200" y="5676550"/>
            <a:ext cx="1061100" cy="1595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78" name="Shape 78"/>
          <p:cNvSpPr/>
          <p:nvPr/>
        </p:nvSpPr>
        <p:spPr>
          <a:xfrm>
            <a:off x="3628900" y="488125"/>
            <a:ext cx="2715900" cy="3194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79" name="Shape 79"/>
          <p:cNvSpPr/>
          <p:nvPr/>
        </p:nvSpPr>
        <p:spPr>
          <a:xfrm>
            <a:off x="7143475" y="4470575"/>
            <a:ext cx="684600" cy="2853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80" name="Shape 80"/>
          <p:cNvSpPr/>
          <p:nvPr/>
        </p:nvSpPr>
        <p:spPr>
          <a:xfrm>
            <a:off x="753325" y="5406475"/>
            <a:ext cx="1129799" cy="422099"/>
          </a:xfrm>
          <a:prstGeom prst="ellipse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/>
        </p:nvSpPr>
        <p:spPr>
          <a:xfrm>
            <a:off x="478175" y="701550"/>
            <a:ext cx="8200799" cy="53831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4800"/>
              <a:t>
</a:t>
            </a:r>
          </a:p>
          <a:p>
            <a:pPr lvl="0" rtl="0">
              <a:buNone/>
            </a:pPr>
            <a:r>
              <a:rPr lang="en" sz="4800"/>
              <a:t>This is where sun energy is collected (hint: only found in plants)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/>
        </p:nvSpPr>
        <p:spPr>
          <a:xfrm>
            <a:off x="478175" y="701550"/>
            <a:ext cx="8200799" cy="53831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  <p:sp>
        <p:nvSpPr>
          <p:cNvPr id="91" name="Shape 91"/>
          <p:cNvSpPr/>
          <p:nvPr/>
        </p:nvSpPr>
        <p:spPr>
          <a:xfrm>
            <a:off x="610299" y="120855"/>
            <a:ext cx="7936552" cy="661628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cxnSp>
        <p:nvCxnSpPr>
          <p:cNvPr id="92" name="Shape 92"/>
          <p:cNvCxnSpPr/>
          <p:nvPr/>
        </p:nvCxnSpPr>
        <p:spPr>
          <a:xfrm rot="10800000" flipH="1">
            <a:off x="1734675" y="4539199"/>
            <a:ext cx="1392300" cy="15177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93" name="Shape 93"/>
          <p:cNvSpPr txBox="1"/>
          <p:nvPr/>
        </p:nvSpPr>
        <p:spPr>
          <a:xfrm>
            <a:off x="1016004" y="6102550"/>
            <a:ext cx="1334999" cy="4449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 sz="1800"/>
              <a:t>Chloroplast</a:t>
            </a:r>
          </a:p>
        </p:txBody>
      </p:sp>
      <p:sp>
        <p:nvSpPr>
          <p:cNvPr id="94" name="Shape 94"/>
          <p:cNvSpPr/>
          <p:nvPr/>
        </p:nvSpPr>
        <p:spPr>
          <a:xfrm>
            <a:off x="992975" y="6159600"/>
            <a:ext cx="1391999" cy="365099"/>
          </a:xfrm>
          <a:prstGeom prst="ellipse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/>
        </p:nvSpPr>
        <p:spPr>
          <a:xfrm>
            <a:off x="478175" y="701550"/>
            <a:ext cx="8200799" cy="53831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4800"/>
              <a:t>
</a:t>
            </a:r>
          </a:p>
          <a:p>
            <a:pPr lvl="0" rtl="0">
              <a:buNone/>
            </a:pPr>
            <a:r>
              <a:rPr lang="en" sz="4800"/>
              <a:t>The jelly-like substance that makes up most of the cell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/>
        </p:nvSpPr>
        <p:spPr>
          <a:xfrm>
            <a:off x="140028" y="102656"/>
            <a:ext cx="8834532" cy="665268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05" name="Shape 105"/>
          <p:cNvSpPr/>
          <p:nvPr/>
        </p:nvSpPr>
        <p:spPr>
          <a:xfrm>
            <a:off x="6741900" y="5380700"/>
            <a:ext cx="1509299" cy="150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2088125" y="965925"/>
            <a:ext cx="1345799" cy="4152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07" name="Shape 107"/>
          <p:cNvSpPr txBox="1"/>
          <p:nvPr/>
        </p:nvSpPr>
        <p:spPr>
          <a:xfrm>
            <a:off x="3689325" y="0"/>
            <a:ext cx="4224900" cy="8975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
</a:t>
            </a:r>
          </a:p>
          <a:p>
            <a:pPr lvl="0" rtl="0">
              <a:buNone/>
            </a:pPr>
            <a:r>
              <a:rPr lang="en" sz="1800"/>
              <a:t>Prokaryotic Animal Cell</a:t>
            </a:r>
          </a:p>
        </p:txBody>
      </p:sp>
      <p:sp>
        <p:nvSpPr>
          <p:cNvPr id="108" name="Shape 108"/>
          <p:cNvSpPr/>
          <p:nvPr/>
        </p:nvSpPr>
        <p:spPr>
          <a:xfrm>
            <a:off x="810400" y="2059250"/>
            <a:ext cx="1437899" cy="387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09" name="Shape 109"/>
          <p:cNvSpPr/>
          <p:nvPr/>
        </p:nvSpPr>
        <p:spPr>
          <a:xfrm>
            <a:off x="6219200" y="5676550"/>
            <a:ext cx="1061100" cy="1595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10" name="Shape 110"/>
          <p:cNvSpPr/>
          <p:nvPr/>
        </p:nvSpPr>
        <p:spPr>
          <a:xfrm>
            <a:off x="3628900" y="488125"/>
            <a:ext cx="2715900" cy="3194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11" name="Shape 111"/>
          <p:cNvSpPr/>
          <p:nvPr/>
        </p:nvSpPr>
        <p:spPr>
          <a:xfrm>
            <a:off x="7143475" y="4470575"/>
            <a:ext cx="684600" cy="2853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cxnSp>
        <p:nvCxnSpPr>
          <p:cNvPr id="112" name="Shape 112"/>
          <p:cNvCxnSpPr/>
          <p:nvPr/>
        </p:nvCxnSpPr>
        <p:spPr>
          <a:xfrm>
            <a:off x="1050025" y="4653350"/>
            <a:ext cx="2168099" cy="56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13" name="Shape 113"/>
          <p:cNvSpPr txBox="1"/>
          <p:nvPr/>
        </p:nvSpPr>
        <p:spPr>
          <a:xfrm>
            <a:off x="160613" y="4364525"/>
            <a:ext cx="1152000" cy="497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cytoplasm</a:t>
            </a:r>
          </a:p>
        </p:txBody>
      </p:sp>
      <p:sp>
        <p:nvSpPr>
          <p:cNvPr id="114" name="Shape 114"/>
          <p:cNvSpPr/>
          <p:nvPr/>
        </p:nvSpPr>
        <p:spPr>
          <a:xfrm>
            <a:off x="182775" y="4356675"/>
            <a:ext cx="924299" cy="444900"/>
          </a:xfrm>
          <a:prstGeom prst="ellipse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Macintosh PowerPoint</Application>
  <PresentationFormat>On-screen Show (4:3)</PresentationFormat>
  <Paragraphs>54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/>
      <vt:lpstr>Cell Structure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Inside the Cell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Structure Review</dc:title>
  <cp:lastModifiedBy>Katie Hutchison</cp:lastModifiedBy>
  <cp:revision>2</cp:revision>
  <dcterms:modified xsi:type="dcterms:W3CDTF">2012-12-05T15:04:25Z</dcterms:modified>
</cp:coreProperties>
</file>