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895031-A395-464A-95B2-D2ABB9CDF3FA}" type="datetimeFigureOut">
              <a:rPr lang="en-US" smtClean="0"/>
              <a:t>9/17/14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67B527-A20C-4749-A01C-FC5F7FB4D75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95031-A395-464A-95B2-D2ABB9CDF3FA}"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7B527-A20C-4749-A01C-FC5F7FB4D7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967B527-A20C-4749-A01C-FC5F7FB4D75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95031-A395-464A-95B2-D2ABB9CDF3FA}"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895031-A395-464A-95B2-D2ABB9CDF3FA}"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967B527-A20C-4749-A01C-FC5F7FB4D75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0895031-A395-464A-95B2-D2ABB9CDF3FA}" type="datetimeFigureOut">
              <a:rPr lang="en-US" smtClean="0"/>
              <a:t>9/17/14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67B527-A20C-4749-A01C-FC5F7FB4D75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0895031-A395-464A-95B2-D2ABB9CDF3FA}" type="datetimeFigureOut">
              <a:rPr lang="en-US" smtClean="0"/>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7B527-A20C-4749-A01C-FC5F7FB4D75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895031-A395-464A-95B2-D2ABB9CDF3FA}" type="datetimeFigureOut">
              <a:rPr lang="en-US" smtClean="0"/>
              <a:t>9/17/14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967B527-A20C-4749-A01C-FC5F7FB4D75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895031-A395-464A-95B2-D2ABB9CDF3FA}" type="datetimeFigureOut">
              <a:rPr lang="en-US" smtClean="0"/>
              <a:t>9/17/14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967B527-A20C-4749-A01C-FC5F7FB4D7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0895031-A395-464A-95B2-D2ABB9CDF3FA}" type="datetimeFigureOut">
              <a:rPr lang="en-US" smtClean="0"/>
              <a:t>9/17/14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67B527-A20C-4749-A01C-FC5F7FB4D7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67B527-A20C-4749-A01C-FC5F7FB4D75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0895031-A395-464A-95B2-D2ABB9CDF3FA}" type="datetimeFigureOut">
              <a:rPr lang="en-US" smtClean="0"/>
              <a:t>9/17/14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967B527-A20C-4749-A01C-FC5F7FB4D75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0895031-A395-464A-95B2-D2ABB9CDF3FA}" type="datetimeFigureOut">
              <a:rPr lang="en-US" smtClean="0"/>
              <a:t>9/17/14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895031-A395-464A-95B2-D2ABB9CDF3FA}" type="datetimeFigureOut">
              <a:rPr lang="en-US" smtClean="0"/>
              <a:t>9/17/14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67B527-A20C-4749-A01C-FC5F7FB4D75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ytripjournal.com/" TargetMode="External"/><Relationship Id="rId4" Type="http://schemas.openxmlformats.org/officeDocument/2006/relationships/hyperlink" Target="http://www.travbuddy.com/" TargetMode="External"/><Relationship Id="rId5" Type="http://schemas.openxmlformats.org/officeDocument/2006/relationships/hyperlink" Target="http://www.pinterest.com/lilith_phlox/travel-journal-printables/" TargetMode="External"/><Relationship Id="rId1" Type="http://schemas.openxmlformats.org/officeDocument/2006/relationships/slideLayout" Target="../slideLayouts/slideLayout2.xml"/><Relationship Id="rId2" Type="http://schemas.openxmlformats.org/officeDocument/2006/relationships/hyperlink" Target="http://www.travelpod.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Avenir Black"/>
                <a:cs typeface="Avenir Black"/>
              </a:rPr>
              <a:t>ESL 103</a:t>
            </a:r>
            <a:br>
              <a:rPr lang="en-US" dirty="0" smtClean="0">
                <a:latin typeface="Avenir Black"/>
                <a:cs typeface="Avenir Black"/>
              </a:rPr>
            </a:br>
            <a:r>
              <a:rPr lang="en-US" dirty="0" smtClean="0">
                <a:latin typeface="Avenir Black"/>
                <a:cs typeface="Avenir Black"/>
              </a:rPr>
              <a:t>Mrs. Hutchison</a:t>
            </a:r>
            <a:endParaRPr lang="en-US" dirty="0">
              <a:latin typeface="Avenir Black"/>
              <a:cs typeface="Avenir Black"/>
            </a:endParaRPr>
          </a:p>
        </p:txBody>
      </p:sp>
      <p:sp>
        <p:nvSpPr>
          <p:cNvPr id="2" name="Title 1"/>
          <p:cNvSpPr>
            <a:spLocks noGrp="1"/>
          </p:cNvSpPr>
          <p:nvPr>
            <p:ph type="ctrTitle"/>
          </p:nvPr>
        </p:nvSpPr>
        <p:spPr/>
        <p:txBody>
          <a:bodyPr/>
          <a:lstStyle/>
          <a:p>
            <a:r>
              <a:rPr lang="en-US" dirty="0" smtClean="0">
                <a:latin typeface="Avenir Black"/>
                <a:cs typeface="Avenir Black"/>
              </a:rPr>
              <a:t>Travel Journal Assignment</a:t>
            </a:r>
            <a:endParaRPr lang="en-US" dirty="0">
              <a:latin typeface="Avenir Black"/>
              <a:cs typeface="Avenir Black"/>
            </a:endParaRPr>
          </a:p>
        </p:txBody>
      </p:sp>
      <p:pic>
        <p:nvPicPr>
          <p:cNvPr id="5" name="Picture 4"/>
          <p:cNvPicPr>
            <a:picLocks noChangeAspect="1"/>
          </p:cNvPicPr>
          <p:nvPr/>
        </p:nvPicPr>
        <p:blipFill>
          <a:blip r:embed="rId2"/>
          <a:stretch>
            <a:fillRect/>
          </a:stretch>
        </p:blipFill>
        <p:spPr>
          <a:xfrm>
            <a:off x="3689845" y="3683720"/>
            <a:ext cx="1629965" cy="2438850"/>
          </a:xfrm>
          <a:prstGeom prst="rect">
            <a:avLst/>
          </a:prstGeom>
        </p:spPr>
      </p:pic>
    </p:spTree>
    <p:extLst>
      <p:ext uri="{BB962C8B-B14F-4D97-AF65-F5344CB8AC3E}">
        <p14:creationId xmlns:p14="http://schemas.microsoft.com/office/powerpoint/2010/main" val="204582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lack"/>
                <a:cs typeface="Avenir Black"/>
              </a:rPr>
              <a:t>What is a travel journal?</a:t>
            </a:r>
            <a:endParaRPr lang="en-US" dirty="0">
              <a:latin typeface="Avenir Black"/>
              <a:cs typeface="Avenir Black"/>
            </a:endParaRPr>
          </a:p>
        </p:txBody>
      </p:sp>
      <p:sp>
        <p:nvSpPr>
          <p:cNvPr id="3" name="Content Placeholder 2"/>
          <p:cNvSpPr>
            <a:spLocks noGrp="1"/>
          </p:cNvSpPr>
          <p:nvPr>
            <p:ph sz="quarter" idx="1"/>
          </p:nvPr>
        </p:nvSpPr>
        <p:spPr>
          <a:xfrm>
            <a:off x="301752" y="1527048"/>
            <a:ext cx="8073729" cy="2595574"/>
          </a:xfrm>
        </p:spPr>
        <p:txBody>
          <a:bodyPr/>
          <a:lstStyle/>
          <a:p>
            <a:r>
              <a:rPr lang="en-US" dirty="0" smtClean="0"/>
              <a:t> </a:t>
            </a:r>
            <a:r>
              <a:rPr lang="en-US" dirty="0" smtClean="0">
                <a:latin typeface="Avenir Black"/>
                <a:cs typeface="Avenir Black"/>
              </a:rPr>
              <a:t>A </a:t>
            </a:r>
            <a:r>
              <a:rPr lang="en-US" u="sng" dirty="0" smtClean="0">
                <a:latin typeface="Avenir Black"/>
                <a:cs typeface="Avenir Black"/>
              </a:rPr>
              <a:t>travel journal </a:t>
            </a:r>
            <a:r>
              <a:rPr lang="en-US" dirty="0" smtClean="0">
                <a:latin typeface="Avenir Black"/>
                <a:cs typeface="Avenir Black"/>
              </a:rPr>
              <a:t>is a written record of your experiences on a </a:t>
            </a:r>
            <a:r>
              <a:rPr lang="en-US" u="sng" dirty="0" smtClean="0">
                <a:latin typeface="Avenir Black"/>
                <a:cs typeface="Avenir Black"/>
              </a:rPr>
              <a:t>journey</a:t>
            </a:r>
            <a:r>
              <a:rPr lang="en-US" dirty="0" smtClean="0">
                <a:latin typeface="Avenir Black"/>
                <a:cs typeface="Avenir Black"/>
              </a:rPr>
              <a:t> or trip.</a:t>
            </a:r>
          </a:p>
          <a:p>
            <a:endParaRPr lang="en-US" dirty="0">
              <a:latin typeface="Avenir Black"/>
              <a:cs typeface="Avenir Black"/>
            </a:endParaRPr>
          </a:p>
          <a:p>
            <a:r>
              <a:rPr lang="en-US" dirty="0" smtClean="0">
                <a:latin typeface="Avenir Black"/>
                <a:cs typeface="Avenir Black"/>
              </a:rPr>
              <a:t>You will each be making a travel journal about your journey as a student.</a:t>
            </a:r>
            <a:endParaRPr lang="en-US" dirty="0">
              <a:latin typeface="Avenir Black"/>
              <a:cs typeface="Avenir Black"/>
            </a:endParaRPr>
          </a:p>
        </p:txBody>
      </p:sp>
      <p:sp>
        <p:nvSpPr>
          <p:cNvPr id="5" name="Rectangle 4"/>
          <p:cNvSpPr/>
          <p:nvPr/>
        </p:nvSpPr>
        <p:spPr>
          <a:xfrm>
            <a:off x="2378333" y="4546843"/>
            <a:ext cx="4616574" cy="523220"/>
          </a:xfrm>
          <a:prstGeom prst="rect">
            <a:avLst/>
          </a:prstGeom>
        </p:spPr>
        <p:txBody>
          <a:bodyPr wrap="square">
            <a:spAutoFit/>
            <a:scene3d>
              <a:camera prst="isometricOffAxis1Right"/>
              <a:lightRig rig="threePt" dir="t"/>
            </a:scene3d>
          </a:bodyPr>
          <a:lstStyle/>
          <a:p>
            <a:pPr lvl="0" defTabSz="914400">
              <a:spcBef>
                <a:spcPct val="20000"/>
              </a:spcBef>
              <a:buClr>
                <a:srgbClr val="D16349"/>
              </a:buClr>
              <a:buSzPct val="85000"/>
            </a:pPr>
            <a:r>
              <a:rPr lang="en-US" sz="2800" b="1" dirty="0">
                <a:ln w="12700">
                  <a:solidFill>
                    <a:srgbClr val="646B86">
                      <a:satMod val="155000"/>
                    </a:srgbClr>
                  </a:solidFill>
                  <a:prstDash val="solid"/>
                </a:ln>
                <a:solidFill>
                  <a:srgbClr val="008000"/>
                </a:solidFill>
                <a:effectLst>
                  <a:outerShdw blurRad="41275" dist="20320" dir="1800000" algn="tl" rotWithShape="0">
                    <a:srgbClr val="000000">
                      <a:alpha val="40000"/>
                    </a:srgbClr>
                  </a:outerShdw>
                </a:effectLst>
              </a:rPr>
              <a:t>Keyword: Journal</a:t>
            </a:r>
          </a:p>
        </p:txBody>
      </p:sp>
      <p:sp>
        <p:nvSpPr>
          <p:cNvPr id="6" name="TextBox 5"/>
          <p:cNvSpPr txBox="1"/>
          <p:nvPr/>
        </p:nvSpPr>
        <p:spPr>
          <a:xfrm>
            <a:off x="5853633" y="4729972"/>
            <a:ext cx="184666" cy="369332"/>
          </a:xfrm>
          <a:prstGeom prst="rect">
            <a:avLst/>
          </a:prstGeom>
          <a:noFill/>
        </p:spPr>
        <p:txBody>
          <a:bodyPr wrap="none" rtlCol="0">
            <a:spAutoFit/>
          </a:bodyPr>
          <a:lstStyle/>
          <a:p>
            <a:endParaRPr lang="en-US" dirty="0"/>
          </a:p>
        </p:txBody>
      </p:sp>
      <p:sp>
        <p:nvSpPr>
          <p:cNvPr id="7" name="Rectangle 6"/>
          <p:cNvSpPr/>
          <p:nvPr/>
        </p:nvSpPr>
        <p:spPr>
          <a:xfrm>
            <a:off x="4479667" y="2967335"/>
            <a:ext cx="184666"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2659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lack"/>
                <a:cs typeface="Avenir Black"/>
              </a:rPr>
              <a:t>What should it include?</a:t>
            </a:r>
            <a:endParaRPr lang="en-US" dirty="0">
              <a:latin typeface="Avenir Black"/>
              <a:cs typeface="Avenir Black"/>
            </a:endParaRPr>
          </a:p>
        </p:txBody>
      </p:sp>
      <p:sp>
        <p:nvSpPr>
          <p:cNvPr id="3" name="Content Placeholder 2"/>
          <p:cNvSpPr>
            <a:spLocks noGrp="1"/>
          </p:cNvSpPr>
          <p:nvPr>
            <p:ph sz="quarter" idx="1"/>
          </p:nvPr>
        </p:nvSpPr>
        <p:spPr/>
        <p:txBody>
          <a:bodyPr>
            <a:normAutofit fontScale="85000" lnSpcReduction="20000"/>
          </a:bodyPr>
          <a:lstStyle/>
          <a:p>
            <a:r>
              <a:rPr lang="en-US" dirty="0" smtClean="0">
                <a:latin typeface="Avenir Black"/>
                <a:cs typeface="Avenir Black"/>
              </a:rPr>
              <a:t>This travel journal will use mixed-media: </a:t>
            </a:r>
          </a:p>
          <a:p>
            <a:pPr>
              <a:buFont typeface="Courier New"/>
              <a:buChar char="o"/>
            </a:pPr>
            <a:r>
              <a:rPr lang="en-US" dirty="0" smtClean="0">
                <a:latin typeface="Avenir Black"/>
                <a:cs typeface="Avenir Black"/>
              </a:rPr>
              <a:t>Pictures</a:t>
            </a:r>
          </a:p>
          <a:p>
            <a:pPr>
              <a:buFont typeface="Courier New"/>
              <a:buChar char="o"/>
            </a:pPr>
            <a:r>
              <a:rPr lang="en-US" dirty="0" smtClean="0">
                <a:latin typeface="Avenir Black"/>
                <a:cs typeface="Avenir Black"/>
              </a:rPr>
              <a:t>drawings, </a:t>
            </a:r>
          </a:p>
          <a:p>
            <a:pPr>
              <a:buFont typeface="Courier New"/>
              <a:buChar char="o"/>
            </a:pPr>
            <a:r>
              <a:rPr lang="en-US" dirty="0" smtClean="0">
                <a:latin typeface="Avenir Black"/>
                <a:cs typeface="Avenir Black"/>
              </a:rPr>
              <a:t>poems, </a:t>
            </a:r>
          </a:p>
          <a:p>
            <a:pPr>
              <a:buFont typeface="Courier New"/>
              <a:buChar char="o"/>
            </a:pPr>
            <a:r>
              <a:rPr lang="en-US" dirty="0" smtClean="0">
                <a:latin typeface="Avenir Black"/>
                <a:cs typeface="Avenir Black"/>
              </a:rPr>
              <a:t>newspaper articles, </a:t>
            </a:r>
          </a:p>
          <a:p>
            <a:pPr>
              <a:buFont typeface="Courier New"/>
              <a:buChar char="o"/>
            </a:pPr>
            <a:r>
              <a:rPr lang="en-US" dirty="0" smtClean="0">
                <a:latin typeface="Avenir Black"/>
                <a:cs typeface="Avenir Black"/>
              </a:rPr>
              <a:t>written reflections, </a:t>
            </a:r>
          </a:p>
          <a:p>
            <a:pPr>
              <a:buFont typeface="Courier New"/>
              <a:buChar char="o"/>
            </a:pPr>
            <a:r>
              <a:rPr lang="en-US" dirty="0" smtClean="0">
                <a:latin typeface="Avenir Black"/>
                <a:cs typeface="Avenir Black"/>
              </a:rPr>
              <a:t>music lyrics, etc.)</a:t>
            </a:r>
            <a:br>
              <a:rPr lang="en-US" dirty="0" smtClean="0">
                <a:latin typeface="Avenir Black"/>
                <a:cs typeface="Avenir Black"/>
              </a:rPr>
            </a:br>
            <a:r>
              <a:rPr lang="en-US" dirty="0" smtClean="0">
                <a:latin typeface="Avenir Black"/>
                <a:cs typeface="Avenir Black"/>
              </a:rPr>
              <a:t/>
            </a:r>
            <a:br>
              <a:rPr lang="en-US" dirty="0" smtClean="0">
                <a:latin typeface="Avenir Black"/>
                <a:cs typeface="Avenir Black"/>
              </a:rPr>
            </a:br>
            <a:endParaRPr lang="en-US" dirty="0" smtClean="0">
              <a:latin typeface="Avenir Black"/>
              <a:cs typeface="Avenir Black"/>
            </a:endParaRPr>
          </a:p>
          <a:p>
            <a:r>
              <a:rPr lang="en-US" dirty="0" smtClean="0">
                <a:latin typeface="Avenir Black"/>
                <a:cs typeface="Avenir Black"/>
              </a:rPr>
              <a:t>Because we live in a technology age you will need to use the computer for at least part of your journal.  You can use it to help you translate, find resources, or even keep an online portfolio.  Your privacy is important so only share it with our class.</a:t>
            </a:r>
            <a:endParaRPr lang="en-US" dirty="0">
              <a:latin typeface="Avenir Black"/>
              <a:cs typeface="Avenir Black"/>
            </a:endParaRPr>
          </a:p>
        </p:txBody>
      </p:sp>
      <p:sp>
        <p:nvSpPr>
          <p:cNvPr id="5" name="Oval Callout 4"/>
          <p:cNvSpPr/>
          <p:nvPr/>
        </p:nvSpPr>
        <p:spPr>
          <a:xfrm>
            <a:off x="5209365" y="2392593"/>
            <a:ext cx="3221339" cy="1619602"/>
          </a:xfrm>
          <a:prstGeom prst="wedgeEllipseCallou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835225" y="2834303"/>
            <a:ext cx="2135287" cy="830997"/>
          </a:xfrm>
          <a:prstGeom prst="rect">
            <a:avLst/>
          </a:prstGeom>
          <a:noFill/>
        </p:spPr>
        <p:txBody>
          <a:bodyPr wrap="square" rtlCol="0">
            <a:spAutoFit/>
          </a:bodyPr>
          <a:lstStyle/>
          <a:p>
            <a:pPr algn="ctr"/>
            <a:r>
              <a:rPr lang="en-US" sz="2400" dirty="0" smtClean="0">
                <a:solidFill>
                  <a:srgbClr val="0000FF"/>
                </a:solidFill>
                <a:latin typeface="Arial"/>
                <a:cs typeface="Arial"/>
                <a:hlinkClick r:id="" action="ppaction://hlinkshowjump?jump=nextslide"/>
              </a:rPr>
              <a:t>Make</a:t>
            </a:r>
            <a:r>
              <a:rPr lang="en-US" sz="2400" dirty="0" smtClean="0">
                <a:solidFill>
                  <a:srgbClr val="0000FF"/>
                </a:solidFill>
                <a:latin typeface="Arial"/>
                <a:cs typeface="Arial"/>
              </a:rPr>
              <a:t> it interesting!</a:t>
            </a:r>
            <a:endParaRPr lang="en-US" sz="2400" dirty="0">
              <a:solidFill>
                <a:srgbClr val="0000FF"/>
              </a:solidFill>
              <a:latin typeface="Arial"/>
              <a:cs typeface="Arial"/>
            </a:endParaRPr>
          </a:p>
        </p:txBody>
      </p:sp>
    </p:spTree>
    <p:extLst>
      <p:ext uri="{BB962C8B-B14F-4D97-AF65-F5344CB8AC3E}">
        <p14:creationId xmlns:p14="http://schemas.microsoft.com/office/powerpoint/2010/main" val="40797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lack"/>
                <a:cs typeface="Avenir Black"/>
              </a:rPr>
              <a:t>How will I be graded?</a:t>
            </a:r>
            <a:endParaRPr lang="en-US" dirty="0">
              <a:latin typeface="Avenir Black"/>
              <a:cs typeface="Avenir Black"/>
            </a:endParaRPr>
          </a:p>
        </p:txBody>
      </p:sp>
      <p:sp>
        <p:nvSpPr>
          <p:cNvPr id="3" name="Content Placeholder 2"/>
          <p:cNvSpPr>
            <a:spLocks noGrp="1"/>
          </p:cNvSpPr>
          <p:nvPr>
            <p:ph sz="quarter" idx="1"/>
          </p:nvPr>
        </p:nvSpPr>
        <p:spPr/>
        <p:txBody>
          <a:bodyPr>
            <a:normAutofit/>
          </a:bodyPr>
          <a:lstStyle/>
          <a:p>
            <a:r>
              <a:rPr lang="en-US" dirty="0" smtClean="0">
                <a:latin typeface="Avenir Black"/>
                <a:cs typeface="Avenir Black"/>
              </a:rPr>
              <a:t>You will be graded based on a rubric.  The rubric will include sections for:</a:t>
            </a:r>
            <a:br>
              <a:rPr lang="en-US" dirty="0" smtClean="0">
                <a:latin typeface="Avenir Black"/>
                <a:cs typeface="Avenir Black"/>
              </a:rPr>
            </a:br>
            <a:endParaRPr lang="en-US" dirty="0" smtClean="0">
              <a:latin typeface="Avenir Black"/>
              <a:cs typeface="Avenir Black"/>
            </a:endParaRPr>
          </a:p>
          <a:p>
            <a:pPr marL="0" indent="0">
              <a:buNone/>
            </a:pPr>
            <a:r>
              <a:rPr lang="en-US" dirty="0" smtClean="0">
                <a:latin typeface="Avenir Black"/>
                <a:cs typeface="Avenir Black"/>
              </a:rPr>
              <a:t>1) Mixed Media</a:t>
            </a:r>
            <a:br>
              <a:rPr lang="en-US" dirty="0" smtClean="0">
                <a:latin typeface="Avenir Black"/>
                <a:cs typeface="Avenir Black"/>
              </a:rPr>
            </a:br>
            <a:r>
              <a:rPr lang="en-US" dirty="0" smtClean="0">
                <a:latin typeface="Avenir Black"/>
                <a:cs typeface="Avenir Black"/>
              </a:rPr>
              <a:t>2) Correct use of the past tense of the verbs “be”, “go” and “have”</a:t>
            </a:r>
            <a:br>
              <a:rPr lang="en-US" dirty="0" smtClean="0">
                <a:latin typeface="Avenir Black"/>
                <a:cs typeface="Avenir Black"/>
              </a:rPr>
            </a:br>
            <a:r>
              <a:rPr lang="en-US" dirty="0" smtClean="0">
                <a:latin typeface="Avenir Black"/>
                <a:cs typeface="Avenir Black"/>
              </a:rPr>
              <a:t>3) Descriptions of the artifacts you have chosen with various nouns, verbs, and adjectives from our class list.</a:t>
            </a:r>
            <a:br>
              <a:rPr lang="en-US" dirty="0" smtClean="0">
                <a:latin typeface="Avenir Black"/>
                <a:cs typeface="Avenir Black"/>
              </a:rPr>
            </a:br>
            <a:r>
              <a:rPr lang="en-US" dirty="0" smtClean="0">
                <a:latin typeface="Avenir Black"/>
                <a:cs typeface="Avenir Black"/>
              </a:rPr>
              <a:t>4) Citations of your media sources</a:t>
            </a:r>
            <a:endParaRPr lang="en-US" dirty="0">
              <a:latin typeface="Avenir Black"/>
              <a:cs typeface="Avenir Black"/>
            </a:endParaRPr>
          </a:p>
        </p:txBody>
      </p:sp>
    </p:spTree>
    <p:extLst>
      <p:ext uri="{BB962C8B-B14F-4D97-AF65-F5344CB8AC3E}">
        <p14:creationId xmlns:p14="http://schemas.microsoft.com/office/powerpoint/2010/main" val="165465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lack"/>
                <a:cs typeface="Avenir Black"/>
              </a:rPr>
              <a:t>What are some examples?</a:t>
            </a:r>
            <a:endParaRPr lang="en-US" dirty="0">
              <a:latin typeface="Avenir Black"/>
              <a:cs typeface="Avenir Black"/>
            </a:endParaRPr>
          </a:p>
        </p:txBody>
      </p:sp>
      <p:sp>
        <p:nvSpPr>
          <p:cNvPr id="3" name="Content Placeholder 2"/>
          <p:cNvSpPr>
            <a:spLocks noGrp="1"/>
          </p:cNvSpPr>
          <p:nvPr>
            <p:ph sz="quarter" idx="1"/>
          </p:nvPr>
        </p:nvSpPr>
        <p:spPr/>
        <p:txBody>
          <a:bodyPr/>
          <a:lstStyle/>
          <a:p>
            <a:r>
              <a:rPr lang="en-US" dirty="0" smtClean="0"/>
              <a:t>Free Online travel journal sites:</a:t>
            </a:r>
          </a:p>
          <a:p>
            <a:pPr marL="0" indent="0">
              <a:buNone/>
            </a:pPr>
            <a:r>
              <a:rPr lang="en-US" dirty="0">
                <a:hlinkClick r:id="rId2"/>
              </a:rPr>
              <a:t>http://www.travelpod.com</a:t>
            </a:r>
            <a:r>
              <a:rPr lang="en-US" dirty="0" smtClean="0">
                <a:hlinkClick r:id="rId2"/>
              </a:rPr>
              <a:t>/</a:t>
            </a:r>
            <a:r>
              <a:rPr lang="en-US" dirty="0">
                <a:hlinkClick r:id="rId2"/>
              </a:rPr>
              <a:t/>
            </a:r>
            <a:br>
              <a:rPr lang="en-US" dirty="0">
                <a:hlinkClick r:id="rId2"/>
              </a:rPr>
            </a:br>
            <a:r>
              <a:rPr lang="en-US" dirty="0">
                <a:hlinkClick r:id="rId3"/>
              </a:rPr>
              <a:t>http://www.mytripjournal.com</a:t>
            </a:r>
            <a:r>
              <a:rPr lang="en-US" dirty="0" smtClean="0">
                <a:hlinkClick r:id="rId3"/>
              </a:rPr>
              <a:t>/</a:t>
            </a:r>
            <a:endParaRPr lang="en-US" dirty="0" smtClean="0"/>
          </a:p>
          <a:p>
            <a:pPr marL="0" indent="0">
              <a:buNone/>
            </a:pPr>
            <a:r>
              <a:rPr lang="en-US" dirty="0">
                <a:hlinkClick r:id="rId4"/>
              </a:rPr>
              <a:t>http://www.travbuddy.com</a:t>
            </a:r>
            <a:r>
              <a:rPr lang="en-US" dirty="0" smtClean="0">
                <a:hlinkClick r:id="rId4"/>
              </a:rPr>
              <a:t>/</a:t>
            </a:r>
            <a:endParaRPr lang="en-US" dirty="0" smtClean="0"/>
          </a:p>
          <a:p>
            <a:pPr marL="0" indent="0">
              <a:buNone/>
            </a:pPr>
            <a:endParaRPr lang="en-US" dirty="0"/>
          </a:p>
          <a:p>
            <a:pPr marL="0" indent="0">
              <a:buNone/>
            </a:pPr>
            <a:r>
              <a:rPr lang="en-US" dirty="0" err="1" smtClean="0"/>
              <a:t>Printables</a:t>
            </a:r>
            <a:r>
              <a:rPr lang="en-US" dirty="0" smtClean="0"/>
              <a:t>:</a:t>
            </a:r>
          </a:p>
          <a:p>
            <a:pPr marL="0" indent="0">
              <a:buNone/>
            </a:pPr>
            <a:r>
              <a:rPr lang="en-US" dirty="0" smtClean="0">
                <a:hlinkClick r:id="rId5"/>
              </a:rPr>
              <a:t>http://www.pinterest.com/lilith_phlox/travel-journal-printables/</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5168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today:</a:t>
            </a:r>
            <a:endParaRPr lang="en-US" dirty="0"/>
          </a:p>
        </p:txBody>
      </p:sp>
      <p:sp>
        <p:nvSpPr>
          <p:cNvPr id="3" name="Content Placeholder 2"/>
          <p:cNvSpPr>
            <a:spLocks noGrp="1"/>
          </p:cNvSpPr>
          <p:nvPr>
            <p:ph sz="quarter" idx="1"/>
          </p:nvPr>
        </p:nvSpPr>
        <p:spPr/>
        <p:txBody>
          <a:bodyPr/>
          <a:lstStyle/>
          <a:p>
            <a:r>
              <a:rPr lang="en-US" dirty="0" smtClean="0"/>
              <a:t>Make a list of interview questions you will ask a family member or guardian about a journey they have taken.</a:t>
            </a:r>
            <a:br>
              <a:rPr lang="en-US" dirty="0" smtClean="0"/>
            </a:br>
            <a:r>
              <a:rPr lang="en-US" dirty="0" smtClean="0"/>
              <a:t/>
            </a:r>
            <a:br>
              <a:rPr lang="en-US" dirty="0" smtClean="0"/>
            </a:br>
            <a:r>
              <a:rPr lang="en-US" dirty="0" smtClean="0"/>
              <a:t>Class goal: 10-15 questions</a:t>
            </a:r>
            <a:br>
              <a:rPr lang="en-US" dirty="0" smtClean="0"/>
            </a:br>
            <a:r>
              <a:rPr lang="en-US" dirty="0" smtClean="0"/>
              <a:t>Use: Who/what/where/when/why/how in your questions.</a:t>
            </a:r>
            <a:endParaRPr lang="en-US" dirty="0"/>
          </a:p>
        </p:txBody>
      </p:sp>
    </p:spTree>
    <p:extLst>
      <p:ext uri="{BB962C8B-B14F-4D97-AF65-F5344CB8AC3E}">
        <p14:creationId xmlns:p14="http://schemas.microsoft.com/office/powerpoint/2010/main" val="219496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33</TotalTime>
  <Words>145</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Travel Journal Assignment</vt:lpstr>
      <vt:lpstr>What is a travel journal?</vt:lpstr>
      <vt:lpstr>What should it include?</vt:lpstr>
      <vt:lpstr>How will I be graded?</vt:lpstr>
      <vt:lpstr>What are some examples?</vt:lpstr>
      <vt:lpstr>To do today:</vt:lpstr>
    </vt:vector>
  </TitlesOfParts>
  <Company>UHS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Journal Assignment</dc:title>
  <dc:creator>Katie Hutchinson</dc:creator>
  <cp:lastModifiedBy>Katie Hutchinson</cp:lastModifiedBy>
  <cp:revision>5</cp:revision>
  <dcterms:created xsi:type="dcterms:W3CDTF">2014-08-09T19:55:57Z</dcterms:created>
  <dcterms:modified xsi:type="dcterms:W3CDTF">2014-09-17T05:12:43Z</dcterms:modified>
</cp:coreProperties>
</file>