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8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5BBD9-05BB-FD47-B0EB-3FDD9784A594}" type="datetimeFigureOut">
              <a:rPr lang="en-US" smtClean="0"/>
              <a:t>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A1B9E-1CA9-624B-8C20-338692B1211C}" type="slidenum">
              <a:rPr lang="en-US" smtClean="0"/>
              <a:t>‹#›</a:t>
            </a:fld>
            <a:endParaRPr lang="en-US"/>
          </a:p>
        </p:txBody>
      </p:sp>
    </p:spTree>
    <p:extLst>
      <p:ext uri="{BB962C8B-B14F-4D97-AF65-F5344CB8AC3E}">
        <p14:creationId xmlns:p14="http://schemas.microsoft.com/office/powerpoint/2010/main" val="7377455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804914-D2AD-5348-A0E1-A9E57CA345A7}" type="slidenum">
              <a:rPr lang="en-US"/>
              <a:pPr>
                <a:defRPr/>
              </a:pPr>
              <a:t>1</a:t>
            </a:fld>
            <a:endParaRPr lang="en-US"/>
          </a:p>
        </p:txBody>
      </p:sp>
      <p:sp>
        <p:nvSpPr>
          <p:cNvPr id="5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1F5B61-B047-C64D-94C2-B652CB11C62E}" type="slidenum">
              <a:rPr lang="en-US"/>
              <a:pPr>
                <a:defRPr/>
              </a:pPr>
              <a:t>15</a:t>
            </a:fld>
            <a:endParaRPr lang="en-US"/>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0F9D7C-BBE8-724A-9DFF-E022EE250E87}" type="slidenum">
              <a:rPr lang="en-US"/>
              <a:pPr>
                <a:defRPr/>
              </a:pPr>
              <a:t>16</a:t>
            </a:fld>
            <a:endParaRPr lang="en-US"/>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80C4FF-DFEB-6B46-B7E2-47D6971A35BF}" type="slidenum">
              <a:rPr lang="en-US"/>
              <a:pPr>
                <a:defRPr/>
              </a:pPr>
              <a:t>18</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BBF454-3C76-AD4A-935A-666570BF142E}" type="slidenum">
              <a:rPr lang="en-US"/>
              <a:pPr>
                <a:defRPr/>
              </a:pPr>
              <a:t>20</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2BA674-8807-E24E-AECA-4AC9884A3D19}" type="slidenum">
              <a:rPr lang="en-US"/>
              <a:pPr>
                <a:defRPr/>
              </a:pPr>
              <a:t>23</a:t>
            </a:fld>
            <a:endParaRPr lang="en-US"/>
          </a:p>
        </p:txBody>
      </p:sp>
      <p:sp>
        <p:nvSpPr>
          <p:cNvPr id="11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p:txBody>
          <a:bodyPr/>
          <a:lstStyle/>
          <a:p>
            <a:pPr eaLnBrk="1" hangingPunct="1">
              <a:defRPr/>
            </a:pPr>
            <a:r>
              <a:rPr lang="en-US" smtClean="0">
                <a:cs typeface="+mn-cs"/>
              </a:rPr>
              <a:t>Stent picture from www.endovasc.com</a:t>
            </a:r>
          </a:p>
          <a:p>
            <a:pPr eaLnBrk="1" hangingPunct="1">
              <a:defRPr/>
            </a:pPr>
            <a:r>
              <a:rPr lang="en-US" smtClean="0">
                <a:cs typeface="+mn-cs"/>
              </a:rPr>
              <a:t>Catheter picture from http://www.mayoclinic.org/checkup-2005/images/pvd-catheter.jpg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764769-6BEC-3E42-96C2-4DBA7CDE2B7B}" type="slidenum">
              <a:rPr lang="en-US"/>
              <a:pPr>
                <a:defRPr/>
              </a:pPr>
              <a:t>25</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8A59B2-D1D3-D44A-90A8-7997977043E9}" type="slidenum">
              <a:rPr lang="en-US"/>
              <a:pPr>
                <a:defRPr/>
              </a:pPr>
              <a:t>26</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804BDE-A2C0-3242-A6E4-E2C455DDF326}" type="slidenum">
              <a:rPr lang="en-US"/>
              <a:pPr>
                <a:defRPr/>
              </a:pPr>
              <a:t>27</a:t>
            </a:fld>
            <a:endParaRPr lang="en-US"/>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7D1B2C-F29A-FB44-BF20-9E0BEEA73B3D}" type="slidenum">
              <a:rPr lang="en-US"/>
              <a:pPr>
                <a:defRPr/>
              </a:pPr>
              <a:t>2</a:t>
            </a:fld>
            <a:endParaRPr lang="en-US"/>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pPr eaLnBrk="1" hangingPunct="1">
              <a:lnSpc>
                <a:spcPct val="80000"/>
              </a:lnSpc>
              <a:defRPr/>
            </a:pPr>
            <a:r>
              <a:rPr lang="en-US" sz="1800"/>
              <a:t>Today</a:t>
            </a:r>
            <a:r>
              <a:rPr lang="ja-JP" altLang="en-US" sz="1800">
                <a:latin typeface="Arial"/>
              </a:rPr>
              <a:t>’</a:t>
            </a:r>
            <a:r>
              <a:rPr lang="en-US" sz="1800"/>
              <a:t>s manufacturing methods are very crude at the molecular level. Casting, grinding, milling and even lithography move atoms in great thundering statistical herds. It's like trying to make things out of LEGO blocks with oven mitts on your hands. Yes, you can push the LEGO blocks into great heaps and pile them up, but you can't really snap them together the way you'd like.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C71D94-16DB-5F4C-ACB0-6888FB534898}" type="slidenum">
              <a:rPr lang="en-US"/>
              <a:pPr>
                <a:defRPr/>
              </a:pPr>
              <a:t>3</a:t>
            </a:fld>
            <a:endParaRPr lang="en-US"/>
          </a:p>
        </p:txBody>
      </p:sp>
      <p:sp>
        <p:nvSpPr>
          <p:cNvPr id="1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p:txBody>
          <a:bodyPr/>
          <a:lstStyle/>
          <a:p>
            <a:pPr eaLnBrk="1" hangingPunct="1">
              <a:lnSpc>
                <a:spcPct val="80000"/>
              </a:lnSpc>
              <a:defRPr/>
            </a:pPr>
            <a:endParaRPr lang="en-US"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640216-A307-5640-97AE-3236E4E4FA4F}" type="slidenum">
              <a:rPr lang="en-US"/>
              <a:pPr>
                <a:defRPr/>
              </a:pPr>
              <a:t>4</a:t>
            </a:fld>
            <a:endParaRPr lang="en-US"/>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69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EBC6A9-BADA-0F47-A86A-87D221A4C70F}" type="slidenum">
              <a:rPr lang="en-US"/>
              <a:pPr>
                <a:defRPr/>
              </a:pPr>
              <a:t>5</a:t>
            </a:fld>
            <a:endParaRPr lang="en-US"/>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p:txBody>
          <a:bodyPr/>
          <a:lstStyle/>
          <a:p>
            <a:pPr algn="just"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4A805B-A61F-0C41-A51B-179996F8057E}" type="slidenum">
              <a:rPr lang="en-US"/>
              <a:pPr>
                <a:defRPr/>
              </a:pPr>
              <a:t>6</a:t>
            </a:fld>
            <a:endParaRPr lang="en-US"/>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p:txBody>
          <a:bodyPr/>
          <a:lstStyle/>
          <a:p>
            <a:pPr eaLnBrk="1" hangingPunct="1">
              <a:defRPr/>
            </a:pPr>
            <a:r>
              <a:rPr lang="en-US" b="1" smtClean="0">
                <a:cs typeface="+mn-cs"/>
              </a:rPr>
              <a:t>Using a 'push' moving assembly line and interchangeable parts, Henry Ford was able to mass produce his Model T's and sell them for just $850. This was less than a wagon and team of horses cost. In 1913 Henry Ford replaced his 'push' moving assembly line with a conveyor belt assembly line. This way was eight times faster because now the model T mechanically moved through each station instead of by hand. By 1925 the Ford Company was able to complete a new car every ten seconds. The Model T's low price allowed everyone that was making a good salary to buy a car. That same year the price had dropped to $360.00.</a:t>
            </a:r>
            <a:r>
              <a:rPr lang="en-US" smtClean="0">
                <a:cs typeface="+mn-cs"/>
              </a:rPr>
              <a:t> </a:t>
            </a:r>
          </a:p>
          <a:p>
            <a:pPr algn="just" eaLnBrk="1" hangingPunct="1">
              <a:defRPr/>
            </a:pPr>
            <a:r>
              <a:rPr lang="en-US" smtClean="0">
                <a:cs typeface="+mn-cs"/>
              </a:rPr>
              <a:t>Henry Ford combined precision manufacturing, standardized and interchangeable parts, a division of labor, and, in 1913, a continuous moving assembly line. Workers remained in place, adding one component to each automobile as it moved past them on the line. Delivery of parts by conveyor belt to the workers was carefully timed to keep the assembly line moving smoothly and efficiently. The introduction of the moving assembly line revolutionized automobile production by significantly reducing assembly time per vehicle, thus lowering costs.</a:t>
            </a:r>
          </a:p>
          <a:p>
            <a:pPr algn="just" eaLnBrk="1" hangingPunct="1">
              <a:defRPr/>
            </a:pPr>
            <a:r>
              <a:rPr lang="en-US" smtClean="0">
                <a:cs typeface="+mn-cs"/>
              </a:rPr>
              <a:t>The automobile assembly line forever changed manufacturing. Identifying and componentizing work processes produced a ten-fold increase in production, quality, and profitability.</a:t>
            </a:r>
          </a:p>
          <a:p>
            <a:pPr algn="just" eaLnBrk="1" hangingPunct="1">
              <a:defRPr/>
            </a:pPr>
            <a:r>
              <a:rPr lang="en-US" smtClean="0">
                <a:latin typeface="Arial" charset="0"/>
                <a:cs typeface="Arial" charset="0"/>
              </a:rPr>
              <a:t>This was modern mass production, the single most important factor in making America the economic and military powerhouse of the 20th century.</a:t>
            </a:r>
          </a:p>
          <a:p>
            <a:pPr eaLnBrk="1" hangingPunct="1">
              <a:defRPr/>
            </a:pPr>
            <a:r>
              <a:rPr lang="en-US" smtClean="0">
                <a:latin typeface="Arial" charset="0"/>
                <a:cs typeface="Arial" charset="0"/>
              </a:rPr>
              <a:t>Ford's system of belt-driven assembly line production is arguably the most important innovation of the Industrial Age. Ford, in fact, coined the word, "mass production." </a:t>
            </a:r>
          </a:p>
          <a:p>
            <a:pPr algn="just" eaLnBrk="1" hangingPunct="1">
              <a:defRPr/>
            </a:pPr>
            <a:r>
              <a:rPr lang="en-US" smtClean="0">
                <a:latin typeface="Arial" charset="0"/>
                <a:cs typeface="Arial" charset="0"/>
              </a:rPr>
              <a:t>Before the assembly line, it took 13 hours to make a car. Soon it took less than an hour. By saving time, Ford saved money and drove down the price of his car nearly every year. The last Model T, built in 1927, cost a mere $290.</a:t>
            </a:r>
          </a:p>
          <a:p>
            <a:pPr algn="just"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4EB3B9-0AFC-A240-92BC-16E6365E8C80}" type="slidenum">
              <a:rPr lang="en-US"/>
              <a:pPr>
                <a:defRPr/>
              </a:pPr>
              <a:t>7</a:t>
            </a:fld>
            <a:endParaRPr lang="en-US"/>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p:txBody>
          <a:bodyPr/>
          <a:lstStyle/>
          <a:p>
            <a:pPr eaLnBrk="1" hangingPunct="1">
              <a:defRPr/>
            </a:pPr>
            <a:endParaRPr lang="en-US" smtClean="0">
              <a:cs typeface="+mn-cs"/>
            </a:endParaRPr>
          </a:p>
          <a:p>
            <a:pPr eaLnBrk="1" hangingPunct="1">
              <a:defRPr/>
            </a:pPr>
            <a:r>
              <a:rPr lang="en-US" smtClean="0">
                <a:cs typeface="+mn-cs"/>
              </a:rPr>
              <a:t>Work changed</a:t>
            </a:r>
          </a:p>
          <a:p>
            <a:pPr eaLnBrk="1" hangingPunct="1">
              <a:defRPr/>
            </a:pPr>
            <a:r>
              <a:rPr lang="en-US" smtClean="0">
                <a:cs typeface="+mn-cs"/>
              </a:rPr>
              <a:t>People became more independent</a:t>
            </a:r>
          </a:p>
          <a:p>
            <a:pPr eaLnBrk="1" hangingPunct="1">
              <a:defRPr/>
            </a:pPr>
            <a:r>
              <a:rPr lang="en-US" smtClean="0">
                <a:cs typeface="+mn-cs"/>
              </a:rPr>
              <a:t>People traveled</a:t>
            </a:r>
          </a:p>
          <a:p>
            <a:pPr eaLnBrk="1" hangingPunct="1">
              <a:defRPr/>
            </a:pPr>
            <a:r>
              <a:rPr lang="en-US" smtClean="0">
                <a:cs typeface="+mn-cs"/>
              </a:rPr>
              <a:t>People spent money differently</a:t>
            </a:r>
          </a:p>
          <a:p>
            <a:pPr eaLnBrk="1" hangingPunct="1">
              <a:defRPr/>
            </a:pPr>
            <a:r>
              <a:rPr lang="en-US" smtClean="0">
                <a:cs typeface="+mn-cs"/>
              </a:rPr>
              <a:t>People expected more features</a:t>
            </a:r>
          </a:p>
          <a:p>
            <a:pPr eaLnBrk="1" hangingPunct="1">
              <a:defRPr/>
            </a:pPr>
            <a:r>
              <a:rPr lang="en-US" smtClean="0">
                <a:cs typeface="+mn-cs"/>
              </a:rPr>
              <a:t>Cars had more parts</a:t>
            </a:r>
          </a:p>
          <a:p>
            <a:pPr eaLnBrk="1" hangingPunct="1">
              <a:defRPr/>
            </a:pPr>
            <a:r>
              <a:rPr lang="en-US" smtClean="0">
                <a:cs typeface="+mn-cs"/>
              </a:rPr>
              <a:t>To remain cost-effective, processes and tools needed to change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964D2D-3D1B-F942-91B8-8C30414234F7}" type="slidenum">
              <a:rPr lang="en-US"/>
              <a:pPr>
                <a:defRPr/>
              </a:pPr>
              <a:t>9</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4BF3BC-D438-A640-8237-04A9E5A255FF}" type="slidenum">
              <a:rPr lang="en-US"/>
              <a:pPr>
                <a:defRPr/>
              </a:pPr>
              <a:t>11</a:t>
            </a:fld>
            <a:endParaRPr lang="en-US"/>
          </a:p>
        </p:txBody>
      </p:sp>
      <p:sp>
        <p:nvSpPr>
          <p:cNvPr id="9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434C00-FF6B-0A43-917E-3342844366DA}"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92345-0FA5-0640-8677-8778839A179C}" type="slidenum">
              <a:rPr lang="en-US" smtClean="0"/>
              <a:t>‹#›</a:t>
            </a:fld>
            <a:endParaRPr lang="en-US"/>
          </a:p>
        </p:txBody>
      </p:sp>
    </p:spTree>
    <p:extLst>
      <p:ext uri="{BB962C8B-B14F-4D97-AF65-F5344CB8AC3E}">
        <p14:creationId xmlns:p14="http://schemas.microsoft.com/office/powerpoint/2010/main" val="361192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34C00-FF6B-0A43-917E-3342844366DA}"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92345-0FA5-0640-8677-8778839A179C}" type="slidenum">
              <a:rPr lang="en-US" smtClean="0"/>
              <a:t>‹#›</a:t>
            </a:fld>
            <a:endParaRPr lang="en-US"/>
          </a:p>
        </p:txBody>
      </p:sp>
    </p:spTree>
    <p:extLst>
      <p:ext uri="{BB962C8B-B14F-4D97-AF65-F5344CB8AC3E}">
        <p14:creationId xmlns:p14="http://schemas.microsoft.com/office/powerpoint/2010/main" val="71384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34C00-FF6B-0A43-917E-3342844366DA}"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92345-0FA5-0640-8677-8778839A179C}" type="slidenum">
              <a:rPr lang="en-US" smtClean="0"/>
              <a:t>‹#›</a:t>
            </a:fld>
            <a:endParaRPr lang="en-US"/>
          </a:p>
        </p:txBody>
      </p:sp>
    </p:spTree>
    <p:extLst>
      <p:ext uri="{BB962C8B-B14F-4D97-AF65-F5344CB8AC3E}">
        <p14:creationId xmlns:p14="http://schemas.microsoft.com/office/powerpoint/2010/main" val="135722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86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143000"/>
            <a:ext cx="42672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2672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F9AE7119-D3E0-8B41-BEDB-DFDAAEF730F7}" type="slidenum">
              <a:rPr lang="en-US"/>
              <a:pPr>
                <a:defRPr/>
              </a:pPr>
              <a:t>‹#›</a:t>
            </a:fld>
            <a:endParaRPr lang="en-US"/>
          </a:p>
        </p:txBody>
      </p:sp>
    </p:spTree>
    <p:extLst>
      <p:ext uri="{BB962C8B-B14F-4D97-AF65-F5344CB8AC3E}">
        <p14:creationId xmlns:p14="http://schemas.microsoft.com/office/powerpoint/2010/main" val="210198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34C00-FF6B-0A43-917E-3342844366DA}"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92345-0FA5-0640-8677-8778839A179C}" type="slidenum">
              <a:rPr lang="en-US" smtClean="0"/>
              <a:t>‹#›</a:t>
            </a:fld>
            <a:endParaRPr lang="en-US"/>
          </a:p>
        </p:txBody>
      </p:sp>
    </p:spTree>
    <p:extLst>
      <p:ext uri="{BB962C8B-B14F-4D97-AF65-F5344CB8AC3E}">
        <p14:creationId xmlns:p14="http://schemas.microsoft.com/office/powerpoint/2010/main" val="139000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434C00-FF6B-0A43-917E-3342844366DA}"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92345-0FA5-0640-8677-8778839A179C}" type="slidenum">
              <a:rPr lang="en-US" smtClean="0"/>
              <a:t>‹#›</a:t>
            </a:fld>
            <a:endParaRPr lang="en-US"/>
          </a:p>
        </p:txBody>
      </p:sp>
    </p:spTree>
    <p:extLst>
      <p:ext uri="{BB962C8B-B14F-4D97-AF65-F5344CB8AC3E}">
        <p14:creationId xmlns:p14="http://schemas.microsoft.com/office/powerpoint/2010/main" val="2379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434C00-FF6B-0A43-917E-3342844366DA}"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92345-0FA5-0640-8677-8778839A179C}" type="slidenum">
              <a:rPr lang="en-US" smtClean="0"/>
              <a:t>‹#›</a:t>
            </a:fld>
            <a:endParaRPr lang="en-US"/>
          </a:p>
        </p:txBody>
      </p:sp>
    </p:spTree>
    <p:extLst>
      <p:ext uri="{BB962C8B-B14F-4D97-AF65-F5344CB8AC3E}">
        <p14:creationId xmlns:p14="http://schemas.microsoft.com/office/powerpoint/2010/main" val="44506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434C00-FF6B-0A43-917E-3342844366DA}" type="datetimeFigureOut">
              <a:rPr lang="en-US" smtClean="0"/>
              <a:t>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92345-0FA5-0640-8677-8778839A179C}" type="slidenum">
              <a:rPr lang="en-US" smtClean="0"/>
              <a:t>‹#›</a:t>
            </a:fld>
            <a:endParaRPr lang="en-US"/>
          </a:p>
        </p:txBody>
      </p:sp>
    </p:spTree>
    <p:extLst>
      <p:ext uri="{BB962C8B-B14F-4D97-AF65-F5344CB8AC3E}">
        <p14:creationId xmlns:p14="http://schemas.microsoft.com/office/powerpoint/2010/main" val="286582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434C00-FF6B-0A43-917E-3342844366DA}" type="datetimeFigureOut">
              <a:rPr lang="en-US" smtClean="0"/>
              <a:t>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92345-0FA5-0640-8677-8778839A179C}" type="slidenum">
              <a:rPr lang="en-US" smtClean="0"/>
              <a:t>‹#›</a:t>
            </a:fld>
            <a:endParaRPr lang="en-US"/>
          </a:p>
        </p:txBody>
      </p:sp>
    </p:spTree>
    <p:extLst>
      <p:ext uri="{BB962C8B-B14F-4D97-AF65-F5344CB8AC3E}">
        <p14:creationId xmlns:p14="http://schemas.microsoft.com/office/powerpoint/2010/main" val="4273374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34C00-FF6B-0A43-917E-3342844366DA}" type="datetimeFigureOut">
              <a:rPr lang="en-US" smtClean="0"/>
              <a:t>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92345-0FA5-0640-8677-8778839A179C}" type="slidenum">
              <a:rPr lang="en-US" smtClean="0"/>
              <a:t>‹#›</a:t>
            </a:fld>
            <a:endParaRPr lang="en-US"/>
          </a:p>
        </p:txBody>
      </p:sp>
    </p:spTree>
    <p:extLst>
      <p:ext uri="{BB962C8B-B14F-4D97-AF65-F5344CB8AC3E}">
        <p14:creationId xmlns:p14="http://schemas.microsoft.com/office/powerpoint/2010/main" val="210454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34C00-FF6B-0A43-917E-3342844366DA}"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92345-0FA5-0640-8677-8778839A179C}" type="slidenum">
              <a:rPr lang="en-US" smtClean="0"/>
              <a:t>‹#›</a:t>
            </a:fld>
            <a:endParaRPr lang="en-US"/>
          </a:p>
        </p:txBody>
      </p:sp>
    </p:spTree>
    <p:extLst>
      <p:ext uri="{BB962C8B-B14F-4D97-AF65-F5344CB8AC3E}">
        <p14:creationId xmlns:p14="http://schemas.microsoft.com/office/powerpoint/2010/main" val="263694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34C00-FF6B-0A43-917E-3342844366DA}"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92345-0FA5-0640-8677-8778839A179C}" type="slidenum">
              <a:rPr lang="en-US" smtClean="0"/>
              <a:t>‹#›</a:t>
            </a:fld>
            <a:endParaRPr lang="en-US"/>
          </a:p>
        </p:txBody>
      </p:sp>
    </p:spTree>
    <p:extLst>
      <p:ext uri="{BB962C8B-B14F-4D97-AF65-F5344CB8AC3E}">
        <p14:creationId xmlns:p14="http://schemas.microsoft.com/office/powerpoint/2010/main" val="30116526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34C00-FF6B-0A43-917E-3342844366DA}" type="datetimeFigureOut">
              <a:rPr lang="en-US" smtClean="0"/>
              <a:t>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92345-0FA5-0640-8677-8778839A179C}" type="slidenum">
              <a:rPr lang="en-US" smtClean="0"/>
              <a:t>‹#›</a:t>
            </a:fld>
            <a:endParaRPr lang="en-US"/>
          </a:p>
        </p:txBody>
      </p:sp>
    </p:spTree>
    <p:extLst>
      <p:ext uri="{BB962C8B-B14F-4D97-AF65-F5344CB8AC3E}">
        <p14:creationId xmlns:p14="http://schemas.microsoft.com/office/powerpoint/2010/main" val="1822255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com/watch?v=D_LOpYg1eOw" TargetMode="External"/><Relationship Id="rId3" Type="http://schemas.openxmlformats.org/officeDocument/2006/relationships/hyperlink" Target="http://youtube.com/watch?v=rcWfHOjiQ4Q"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7"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7.xml"/><Relationship Id="rId5" Type="http://schemas.openxmlformats.org/officeDocument/2006/relationships/image" Target="../media/image57.png"/><Relationship Id="rId6" Type="http://schemas.openxmlformats.org/officeDocument/2006/relationships/image" Target="../media/image58.jpeg"/><Relationship Id="rId1" Type="http://schemas.microsoft.com/office/2007/relationships/media" Target="file:///F:\Introductory%20to%20NANO%20Presentation\2002foled257%5b1%5d.wmv" TargetMode="External"/><Relationship Id="rId2" Type="http://schemas.openxmlformats.org/officeDocument/2006/relationships/video" Target="file:///F:\Introductory%20to%20NANO%20Presentation\2002foled257%5b1%5d.wm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png"/><Relationship Id="rId11"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609600" y="441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3600">
                <a:solidFill>
                  <a:schemeClr val="bg1"/>
                </a:solidFill>
                <a:latin typeface="Arial Black" charset="0"/>
                <a:cs typeface="+mn-cs"/>
              </a:rPr>
              <a:t>THINKING </a:t>
            </a:r>
            <a:r>
              <a:rPr lang="en-US" sz="5400">
                <a:solidFill>
                  <a:schemeClr val="bg1"/>
                </a:solidFill>
                <a:latin typeface="Arial Black" charset="0"/>
                <a:cs typeface="+mn-cs"/>
              </a:rPr>
              <a:t>BIG</a:t>
            </a:r>
            <a:r>
              <a:rPr lang="en-US" sz="3600">
                <a:solidFill>
                  <a:schemeClr val="bg1"/>
                </a:solidFill>
                <a:latin typeface="Arial Black" charset="0"/>
                <a:cs typeface="+mn-cs"/>
              </a:rPr>
              <a:t>,</a:t>
            </a:r>
            <a:r>
              <a:rPr lang="en-US" sz="3600" b="1">
                <a:solidFill>
                  <a:schemeClr val="bg1"/>
                </a:solidFill>
                <a:latin typeface="Verdana" charset="0"/>
                <a:cs typeface="+mn-cs"/>
              </a:rPr>
              <a:t/>
            </a:r>
            <a:br>
              <a:rPr lang="en-US" sz="3600" b="1">
                <a:solidFill>
                  <a:schemeClr val="bg1"/>
                </a:solidFill>
                <a:latin typeface="Verdana" charset="0"/>
                <a:cs typeface="+mn-cs"/>
              </a:rPr>
            </a:br>
            <a:r>
              <a:rPr lang="en-US" sz="3600" b="1">
                <a:solidFill>
                  <a:schemeClr val="bg1"/>
                </a:solidFill>
                <a:latin typeface="Verdana" charset="0"/>
                <a:cs typeface="+mn-cs"/>
              </a:rPr>
              <a:t>WORKING </a:t>
            </a:r>
            <a:r>
              <a:rPr lang="en-US" sz="1000" b="1">
                <a:solidFill>
                  <a:schemeClr val="bg1"/>
                </a:solidFill>
                <a:latin typeface="Verdana" charset="0"/>
                <a:cs typeface="+mn-cs"/>
              </a:rPr>
              <a:t>SMALL</a:t>
            </a:r>
          </a:p>
        </p:txBody>
      </p:sp>
    </p:spTree>
    <p:extLst>
      <p:ext uri="{BB962C8B-B14F-4D97-AF65-F5344CB8AC3E}">
        <p14:creationId xmlns:p14="http://schemas.microsoft.com/office/powerpoint/2010/main" val="27188843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989A2999-480E-E148-8B38-E99972ADB0F2}" type="slidenum">
              <a:rPr lang="en-US"/>
              <a:pPr>
                <a:defRPr/>
              </a:pPr>
              <a:t>10</a:t>
            </a:fld>
            <a:endParaRPr lang="en-US"/>
          </a:p>
        </p:txBody>
      </p:sp>
      <p:sp>
        <p:nvSpPr>
          <p:cNvPr id="101378" name="Rectangle 2"/>
          <p:cNvSpPr>
            <a:spLocks noGrp="1" noChangeArrowheads="1"/>
          </p:cNvSpPr>
          <p:nvPr>
            <p:ph type="title"/>
          </p:nvPr>
        </p:nvSpPr>
        <p:spPr/>
        <p:txBody>
          <a:bodyPr/>
          <a:lstStyle/>
          <a:p>
            <a:pPr eaLnBrk="1" hangingPunct="1">
              <a:defRPr/>
            </a:pPr>
            <a:r>
              <a:rPr lang="en-US" smtClean="0">
                <a:cs typeface="+mj-cs"/>
              </a:rPr>
              <a:t>How small is nano really!</a:t>
            </a:r>
          </a:p>
        </p:txBody>
      </p:sp>
      <p:sp>
        <p:nvSpPr>
          <p:cNvPr id="101379" name="Rectangle 3"/>
          <p:cNvSpPr>
            <a:spLocks noGrp="1" noChangeArrowheads="1"/>
          </p:cNvSpPr>
          <p:nvPr>
            <p:ph type="body" idx="1"/>
          </p:nvPr>
        </p:nvSpPr>
        <p:spPr>
          <a:xfrm>
            <a:off x="685800" y="1828800"/>
            <a:ext cx="7467600" cy="2133600"/>
          </a:xfrm>
        </p:spPr>
        <p:txBody>
          <a:bodyPr/>
          <a:lstStyle/>
          <a:p>
            <a:pPr eaLnBrk="1" hangingPunct="1">
              <a:buFontTx/>
              <a:buNone/>
              <a:defRPr/>
            </a:pPr>
            <a:r>
              <a:rPr lang="en-US" smtClean="0">
                <a:cs typeface="+mn-cs"/>
              </a:rPr>
              <a:t>Let</a:t>
            </a:r>
            <a:r>
              <a:rPr lang="ja-JP" altLang="en-US" smtClean="0">
                <a:latin typeface="Arial"/>
                <a:cs typeface="+mn-cs"/>
              </a:rPr>
              <a:t>’</a:t>
            </a:r>
            <a:r>
              <a:rPr lang="en-US" smtClean="0">
                <a:cs typeface="+mn-cs"/>
              </a:rPr>
              <a:t>s head to the hall to try to conceptualize the scale we are talking about here!</a:t>
            </a:r>
          </a:p>
        </p:txBody>
      </p:sp>
      <p:grpSp>
        <p:nvGrpSpPr>
          <p:cNvPr id="101383" name="Group 7"/>
          <p:cNvGrpSpPr>
            <a:grpSpLocks/>
          </p:cNvGrpSpPr>
          <p:nvPr/>
        </p:nvGrpSpPr>
        <p:grpSpPr bwMode="auto">
          <a:xfrm>
            <a:off x="762000" y="2971800"/>
            <a:ext cx="7772400" cy="2905125"/>
            <a:chOff x="480" y="1872"/>
            <a:chExt cx="4896" cy="1830"/>
          </a:xfrm>
        </p:grpSpPr>
        <p:pic>
          <p:nvPicPr>
            <p:cNvPr id="21509" name="Picture 6" descr="stop_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 y="1872"/>
              <a:ext cx="1079" cy="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 Box 4"/>
            <p:cNvSpPr txBox="1">
              <a:spLocks noChangeArrowheads="1"/>
            </p:cNvSpPr>
            <p:nvPr/>
          </p:nvSpPr>
          <p:spPr bwMode="auto">
            <a:xfrm>
              <a:off x="480" y="2928"/>
              <a:ext cx="4896" cy="774"/>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latin typeface="Arial" charset="0"/>
                  <a:cs typeface="+mn-cs"/>
                </a:rPr>
                <a:t>So, if someone asked you how big is a nanometer, what would you say?</a:t>
              </a:r>
            </a:p>
          </p:txBody>
        </p:sp>
      </p:grpSp>
    </p:spTree>
    <p:extLst>
      <p:ext uri="{BB962C8B-B14F-4D97-AF65-F5344CB8AC3E}">
        <p14:creationId xmlns:p14="http://schemas.microsoft.com/office/powerpoint/2010/main" val="2677431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fade">
                                      <p:cBhvr>
                                        <p:cTn id="7" dur="2000"/>
                                        <p:tgtEl>
                                          <p:spTgt spid="101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9324044-D8F4-AE4A-ACAA-CDD8A8DECA78}" type="slidenum">
              <a:rPr lang="en-US"/>
              <a:pPr>
                <a:defRPr/>
              </a:pPr>
              <a:t>11</a:t>
            </a:fld>
            <a:endParaRPr lang="en-US"/>
          </a:p>
        </p:txBody>
      </p:sp>
      <p:sp>
        <p:nvSpPr>
          <p:cNvPr id="8194" name="Rectangle 2"/>
          <p:cNvSpPr>
            <a:spLocks noGrp="1" noChangeArrowheads="1"/>
          </p:cNvSpPr>
          <p:nvPr>
            <p:ph type="title"/>
          </p:nvPr>
        </p:nvSpPr>
        <p:spPr/>
        <p:txBody>
          <a:bodyPr/>
          <a:lstStyle/>
          <a:p>
            <a:pPr eaLnBrk="1" hangingPunct="1">
              <a:defRPr/>
            </a:pPr>
            <a:r>
              <a:rPr lang="en-US" smtClean="0">
                <a:cs typeface="+mj-cs"/>
              </a:rPr>
              <a:t>Nanoscale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109663"/>
            <a:ext cx="8839200"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868625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6C98E77B-17FF-AB47-8D23-BCBCAFCF0D12}" type="slidenum">
              <a:rPr lang="en-US"/>
              <a:pPr>
                <a:defRPr/>
              </a:pPr>
              <a:t>12</a:t>
            </a:fld>
            <a:endParaRPr lang="en-US"/>
          </a:p>
        </p:txBody>
      </p:sp>
      <p:sp>
        <p:nvSpPr>
          <p:cNvPr id="99332" name="Rectangle 4"/>
          <p:cNvSpPr>
            <a:spLocks noGrp="1" noChangeArrowheads="1"/>
          </p:cNvSpPr>
          <p:nvPr>
            <p:ph type="title"/>
          </p:nvPr>
        </p:nvSpPr>
        <p:spPr/>
        <p:txBody>
          <a:bodyPr/>
          <a:lstStyle/>
          <a:p>
            <a:pPr eaLnBrk="1" hangingPunct="1">
              <a:defRPr/>
            </a:pPr>
            <a:r>
              <a:rPr lang="en-US" smtClean="0">
                <a:cs typeface="+mj-cs"/>
              </a:rPr>
              <a:t>Even more Nanoscale examples</a:t>
            </a:r>
          </a:p>
        </p:txBody>
      </p:sp>
      <p:pic>
        <p:nvPicPr>
          <p:cNvPr id="99333" name="Picture 5"/>
          <p:cNvPicPr>
            <a:picLocks noChangeAspect="1" noChangeArrowheads="1"/>
          </p:cNvPicPr>
          <p:nvPr/>
        </p:nvPicPr>
        <p:blipFill>
          <a:blip r:embed="rId2">
            <a:extLst>
              <a:ext uri="{28A0092B-C50C-407E-A947-70E740481C1C}">
                <a14:useLocalDpi xmlns:a14="http://schemas.microsoft.com/office/drawing/2010/main" val="0"/>
              </a:ext>
            </a:extLst>
          </a:blip>
          <a:srcRect l="1172"/>
          <a:stretch>
            <a:fillRect/>
          </a:stretch>
        </p:blipFill>
        <p:spPr bwMode="auto">
          <a:xfrm>
            <a:off x="304800" y="1039813"/>
            <a:ext cx="8839200" cy="520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244133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pPr>
              <a:defRPr/>
            </a:pPr>
            <a:fld id="{15ECAF5B-A6EA-C740-9A58-D676125074AA}" type="slidenum">
              <a:rPr lang="en-US"/>
              <a:pPr>
                <a:defRPr/>
              </a:pPr>
              <a:t>13</a:t>
            </a:fld>
            <a:endParaRPr lang="en-US"/>
          </a:p>
        </p:txBody>
      </p:sp>
      <p:sp>
        <p:nvSpPr>
          <p:cNvPr id="124930" name="Rectangle 2"/>
          <p:cNvSpPr>
            <a:spLocks noGrp="1" noChangeArrowheads="1"/>
          </p:cNvSpPr>
          <p:nvPr>
            <p:ph type="title"/>
          </p:nvPr>
        </p:nvSpPr>
        <p:spPr/>
        <p:txBody>
          <a:bodyPr/>
          <a:lstStyle/>
          <a:p>
            <a:pPr eaLnBrk="1" hangingPunct="1">
              <a:defRPr/>
            </a:pPr>
            <a:r>
              <a:rPr lang="en-US" smtClean="0">
                <a:cs typeface="+mj-cs"/>
              </a:rPr>
              <a:t>Nanoscale &amp; the Atom</a:t>
            </a:r>
          </a:p>
        </p:txBody>
      </p:sp>
      <p:pic>
        <p:nvPicPr>
          <p:cNvPr id="25603" name="Picture 5" descr="332"/>
          <p:cNvPicPr>
            <a:picLocks noChangeAspect="1" noChangeArrowheads="1"/>
          </p:cNvPicPr>
          <p:nvPr/>
        </p:nvPicPr>
        <p:blipFill>
          <a:blip r:embed="rId2">
            <a:extLst>
              <a:ext uri="{28A0092B-C50C-407E-A947-70E740481C1C}">
                <a14:useLocalDpi xmlns:a14="http://schemas.microsoft.com/office/drawing/2010/main" val="0"/>
              </a:ext>
            </a:extLst>
          </a:blip>
          <a:srcRect l="9525" t="24222" r="50000" b="59390"/>
          <a:stretch>
            <a:fillRect/>
          </a:stretch>
        </p:blipFill>
        <p:spPr bwMode="auto">
          <a:xfrm>
            <a:off x="762000" y="4267200"/>
            <a:ext cx="40386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A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710113"/>
            <a:ext cx="220980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9" descr="B1diamondatoms"/>
          <p:cNvPicPr>
            <a:picLocks noChangeAspect="1" noChangeArrowheads="1"/>
          </p:cNvPicPr>
          <p:nvPr/>
        </p:nvPicPr>
        <p:blipFill>
          <a:blip r:embed="rId4">
            <a:extLst>
              <a:ext uri="{28A0092B-C50C-407E-A947-70E740481C1C}">
                <a14:useLocalDpi xmlns:a14="http://schemas.microsoft.com/office/drawing/2010/main" val="0"/>
              </a:ext>
            </a:extLst>
          </a:blip>
          <a:srcRect l="2797" t="5576" r="4895" b="2438"/>
          <a:stretch>
            <a:fillRect/>
          </a:stretch>
        </p:blipFill>
        <p:spPr bwMode="auto">
          <a:xfrm>
            <a:off x="5257800" y="10668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8" name="Oval 10"/>
          <p:cNvSpPr>
            <a:spLocks noChangeArrowheads="1"/>
          </p:cNvSpPr>
          <p:nvPr/>
        </p:nvSpPr>
        <p:spPr bwMode="auto">
          <a:xfrm>
            <a:off x="914400" y="22098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4939" name="Oval 11"/>
          <p:cNvSpPr>
            <a:spLocks noChangeArrowheads="1"/>
          </p:cNvSpPr>
          <p:nvPr/>
        </p:nvSpPr>
        <p:spPr bwMode="auto">
          <a:xfrm>
            <a:off x="1371600" y="22098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4940" name="Oval 12"/>
          <p:cNvSpPr>
            <a:spLocks noChangeArrowheads="1"/>
          </p:cNvSpPr>
          <p:nvPr/>
        </p:nvSpPr>
        <p:spPr bwMode="auto">
          <a:xfrm>
            <a:off x="1828800" y="22098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4941" name="Oval 13"/>
          <p:cNvSpPr>
            <a:spLocks noChangeArrowheads="1"/>
          </p:cNvSpPr>
          <p:nvPr/>
        </p:nvSpPr>
        <p:spPr bwMode="auto">
          <a:xfrm>
            <a:off x="2286000" y="22098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4942" name="Oval 14"/>
          <p:cNvSpPr>
            <a:spLocks noChangeArrowheads="1"/>
          </p:cNvSpPr>
          <p:nvPr/>
        </p:nvSpPr>
        <p:spPr bwMode="auto">
          <a:xfrm>
            <a:off x="2743200" y="22098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4943" name="Oval 15"/>
          <p:cNvSpPr>
            <a:spLocks noChangeArrowheads="1"/>
          </p:cNvSpPr>
          <p:nvPr/>
        </p:nvSpPr>
        <p:spPr bwMode="auto">
          <a:xfrm>
            <a:off x="3200400" y="22098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4944" name="Oval 16"/>
          <p:cNvSpPr>
            <a:spLocks noChangeArrowheads="1"/>
          </p:cNvSpPr>
          <p:nvPr/>
        </p:nvSpPr>
        <p:spPr bwMode="auto">
          <a:xfrm>
            <a:off x="3657600" y="22098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4945" name="Text Box 17"/>
          <p:cNvSpPr txBox="1">
            <a:spLocks noChangeArrowheads="1"/>
          </p:cNvSpPr>
          <p:nvPr/>
        </p:nvSpPr>
        <p:spPr bwMode="auto">
          <a:xfrm>
            <a:off x="1447800" y="1676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cs typeface="+mn-cs"/>
              </a:rPr>
              <a:t>Carbon Atoms</a:t>
            </a:r>
          </a:p>
        </p:txBody>
      </p:sp>
      <p:sp>
        <p:nvSpPr>
          <p:cNvPr id="124946" name="Line 18"/>
          <p:cNvSpPr>
            <a:spLocks noChangeShapeType="1"/>
          </p:cNvSpPr>
          <p:nvPr/>
        </p:nvSpPr>
        <p:spPr bwMode="auto">
          <a:xfrm>
            <a:off x="762000" y="2895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4947" name="Line 19"/>
          <p:cNvSpPr>
            <a:spLocks noChangeShapeType="1"/>
          </p:cNvSpPr>
          <p:nvPr/>
        </p:nvSpPr>
        <p:spPr bwMode="auto">
          <a:xfrm>
            <a:off x="4114800" y="2895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4948" name="Line 20"/>
          <p:cNvSpPr>
            <a:spLocks noChangeShapeType="1"/>
          </p:cNvSpPr>
          <p:nvPr/>
        </p:nvSpPr>
        <p:spPr bwMode="auto">
          <a:xfrm>
            <a:off x="762000" y="312420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4949" name="Text Box 21"/>
          <p:cNvSpPr txBox="1">
            <a:spLocks noChangeArrowheads="1"/>
          </p:cNvSpPr>
          <p:nvPr/>
        </p:nvSpPr>
        <p:spPr bwMode="auto">
          <a:xfrm>
            <a:off x="1066800" y="3352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cs typeface="+mn-cs"/>
              </a:rPr>
              <a:t>~1 nanometer (nm)</a:t>
            </a:r>
          </a:p>
        </p:txBody>
      </p:sp>
    </p:spTree>
    <p:extLst>
      <p:ext uri="{BB962C8B-B14F-4D97-AF65-F5344CB8AC3E}">
        <p14:creationId xmlns:p14="http://schemas.microsoft.com/office/powerpoint/2010/main" val="40222480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8B0D8EB-95CF-7942-8B21-CB22265137E9}" type="slidenum">
              <a:rPr lang="en-US"/>
              <a:pPr>
                <a:defRPr/>
              </a:pPr>
              <a:t>14</a:t>
            </a:fld>
            <a:endParaRPr lang="en-US"/>
          </a:p>
        </p:txBody>
      </p:sp>
      <p:sp>
        <p:nvSpPr>
          <p:cNvPr id="104450" name="Rectangle 2"/>
          <p:cNvSpPr>
            <a:spLocks noGrp="1" noChangeArrowheads="1"/>
          </p:cNvSpPr>
          <p:nvPr>
            <p:ph type="title"/>
          </p:nvPr>
        </p:nvSpPr>
        <p:spPr/>
        <p:txBody>
          <a:bodyPr/>
          <a:lstStyle/>
          <a:p>
            <a:pPr eaLnBrk="1" hangingPunct="1">
              <a:defRPr/>
            </a:pPr>
            <a:r>
              <a:rPr lang="en-US" smtClean="0">
                <a:cs typeface="+mj-cs"/>
              </a:rPr>
              <a:t>More ways to </a:t>
            </a:r>
            <a:r>
              <a:rPr lang="ja-JP" altLang="en-US" smtClean="0">
                <a:latin typeface="Arial"/>
                <a:cs typeface="+mj-cs"/>
              </a:rPr>
              <a:t>“</a:t>
            </a:r>
            <a:r>
              <a:rPr lang="en-US" smtClean="0">
                <a:cs typeface="+mj-cs"/>
              </a:rPr>
              <a:t>see</a:t>
            </a:r>
            <a:r>
              <a:rPr lang="ja-JP" altLang="en-US" smtClean="0">
                <a:latin typeface="Arial"/>
                <a:cs typeface="+mj-cs"/>
              </a:rPr>
              <a:t>”</a:t>
            </a:r>
            <a:r>
              <a:rPr lang="en-US" smtClean="0">
                <a:cs typeface="+mj-cs"/>
              </a:rPr>
              <a:t> the nanoscale</a:t>
            </a:r>
          </a:p>
        </p:txBody>
      </p:sp>
      <p:sp>
        <p:nvSpPr>
          <p:cNvPr id="104451" name="Rectangle 3"/>
          <p:cNvSpPr>
            <a:spLocks noGrp="1" noChangeArrowheads="1"/>
          </p:cNvSpPr>
          <p:nvPr>
            <p:ph type="body" idx="1"/>
          </p:nvPr>
        </p:nvSpPr>
        <p:spPr/>
        <p:txBody>
          <a:bodyPr/>
          <a:lstStyle/>
          <a:p>
            <a:pPr eaLnBrk="1" hangingPunct="1">
              <a:buFontTx/>
              <a:buNone/>
              <a:defRPr/>
            </a:pPr>
            <a:r>
              <a:rPr lang="en-US" smtClean="0">
                <a:cs typeface="+mn-cs"/>
              </a:rPr>
              <a:t>Other ways to conceptualize the nanoscale</a:t>
            </a:r>
          </a:p>
          <a:p>
            <a:pPr eaLnBrk="1" hangingPunct="1">
              <a:defRPr/>
            </a:pPr>
            <a:r>
              <a:rPr lang="en-US" smtClean="0">
                <a:cs typeface="+mn-cs"/>
                <a:hlinkClick r:id="rId2"/>
              </a:rPr>
              <a:t>Volume (Nano Car)</a:t>
            </a:r>
            <a:r>
              <a:rPr lang="en-US" smtClean="0">
                <a:cs typeface="+mn-cs"/>
              </a:rPr>
              <a:t> – </a:t>
            </a:r>
            <a:r>
              <a:rPr lang="en-US" sz="1400" smtClean="0">
                <a:cs typeface="+mn-cs"/>
              </a:rPr>
              <a:t>(1:10)</a:t>
            </a:r>
          </a:p>
          <a:p>
            <a:pPr eaLnBrk="1" hangingPunct="1">
              <a:defRPr/>
            </a:pPr>
            <a:r>
              <a:rPr lang="en-US" smtClean="0">
                <a:cs typeface="+mn-cs"/>
                <a:hlinkClick r:id="rId3"/>
              </a:rPr>
              <a:t>Scale from Light Years to Nanoscale </a:t>
            </a:r>
            <a:r>
              <a:rPr lang="en-US" smtClean="0">
                <a:cs typeface="+mn-cs"/>
              </a:rPr>
              <a:t>– </a:t>
            </a:r>
            <a:r>
              <a:rPr lang="en-US" sz="1400" smtClean="0">
                <a:cs typeface="+mn-cs"/>
              </a:rPr>
              <a:t>(1:50)</a:t>
            </a:r>
          </a:p>
        </p:txBody>
      </p:sp>
    </p:spTree>
    <p:extLst>
      <p:ext uri="{BB962C8B-B14F-4D97-AF65-F5344CB8AC3E}">
        <p14:creationId xmlns:p14="http://schemas.microsoft.com/office/powerpoint/2010/main" val="27180750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DF0E537C-084E-114F-9968-C3D0B8629AC8}" type="slidenum">
              <a:rPr lang="en-US"/>
              <a:pPr>
                <a:defRPr/>
              </a:pPr>
              <a:t>15</a:t>
            </a:fld>
            <a:endParaRPr lang="en-US"/>
          </a:p>
        </p:txBody>
      </p:sp>
      <p:sp>
        <p:nvSpPr>
          <p:cNvPr id="55298" name="Rectangle 2"/>
          <p:cNvSpPr>
            <a:spLocks noGrp="1" noChangeArrowheads="1"/>
          </p:cNvSpPr>
          <p:nvPr>
            <p:ph type="title"/>
          </p:nvPr>
        </p:nvSpPr>
        <p:spPr>
          <a:xfrm>
            <a:off x="855663" y="228600"/>
            <a:ext cx="7297737" cy="685800"/>
          </a:xfrm>
        </p:spPr>
        <p:txBody>
          <a:bodyPr/>
          <a:lstStyle/>
          <a:p>
            <a:pPr eaLnBrk="1" hangingPunct="1">
              <a:defRPr/>
            </a:pPr>
            <a:r>
              <a:rPr lang="en-US" sz="2400" smtClean="0">
                <a:cs typeface="+mj-cs"/>
              </a:rPr>
              <a:t>Nanotechnology - Infusing all the sciences</a:t>
            </a:r>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l="4932" t="21037" r="7649" b="9868"/>
          <a:stretch>
            <a:fillRect/>
          </a:stretch>
        </p:blipFill>
        <p:spPr bwMode="auto">
          <a:xfrm>
            <a:off x="236538" y="1122363"/>
            <a:ext cx="8348662" cy="527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5300" name="Text Box 4"/>
          <p:cNvSpPr txBox="1">
            <a:spLocks noChangeArrowheads="1"/>
          </p:cNvSpPr>
          <p:nvPr/>
        </p:nvSpPr>
        <p:spPr bwMode="auto">
          <a:xfrm>
            <a:off x="6065838" y="6519863"/>
            <a:ext cx="183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a:cs typeface="+mn-cs"/>
              </a:rPr>
              <a:t>*From Seigel</a:t>
            </a:r>
          </a:p>
        </p:txBody>
      </p:sp>
    </p:spTree>
    <p:extLst>
      <p:ext uri="{BB962C8B-B14F-4D97-AF65-F5344CB8AC3E}">
        <p14:creationId xmlns:p14="http://schemas.microsoft.com/office/powerpoint/2010/main" val="4657906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pPr>
              <a:defRPr/>
            </a:pPr>
            <a:fld id="{84B47A96-E6EE-B84C-8219-B862A5B97FDE}" type="slidenum">
              <a:rPr lang="en-US"/>
              <a:pPr>
                <a:defRPr/>
              </a:pPr>
              <a:t>16</a:t>
            </a:fld>
            <a:endParaRPr lang="en-US"/>
          </a:p>
        </p:txBody>
      </p:sp>
      <p:pic>
        <p:nvPicPr>
          <p:cNvPr id="56322" name="Picture 2" descr="Arro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572000"/>
            <a:ext cx="13716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Grp="1" noChangeArrowheads="1"/>
          </p:cNvSpPr>
          <p:nvPr>
            <p:ph type="title"/>
          </p:nvPr>
        </p:nvSpPr>
        <p:spPr/>
        <p:txBody>
          <a:bodyPr/>
          <a:lstStyle/>
          <a:p>
            <a:pPr eaLnBrk="1" hangingPunct="1">
              <a:defRPr/>
            </a:pPr>
            <a:r>
              <a:rPr lang="en-US" sz="2800" smtClean="0">
                <a:cs typeface="+mj-cs"/>
              </a:rPr>
              <a:t>Why do things change at the nanoscale?</a:t>
            </a:r>
          </a:p>
        </p:txBody>
      </p:sp>
      <p:sp>
        <p:nvSpPr>
          <p:cNvPr id="56324" name="Rectangle 4"/>
          <p:cNvSpPr>
            <a:spLocks noGrp="1" noChangeArrowheads="1"/>
          </p:cNvSpPr>
          <p:nvPr>
            <p:ph type="body" idx="1"/>
          </p:nvPr>
        </p:nvSpPr>
        <p:spPr>
          <a:xfrm>
            <a:off x="228600" y="3733800"/>
            <a:ext cx="4876800" cy="1828800"/>
          </a:xfrm>
        </p:spPr>
        <p:txBody>
          <a:bodyPr/>
          <a:lstStyle/>
          <a:p>
            <a:pPr eaLnBrk="1" hangingPunct="1">
              <a:defRPr/>
            </a:pPr>
            <a:r>
              <a:rPr lang="en-US" sz="3600" smtClean="0">
                <a:cs typeface="+mn-cs"/>
              </a:rPr>
              <a:t>SURFACE properties evident when an object is very small</a:t>
            </a:r>
          </a:p>
          <a:p>
            <a:pPr eaLnBrk="1" hangingPunct="1">
              <a:buFontTx/>
              <a:buNone/>
              <a:defRPr/>
            </a:pPr>
            <a:endParaRPr lang="en-US" sz="3600" smtClean="0">
              <a:cs typeface="+mn-cs"/>
            </a:endParaRPr>
          </a:p>
          <a:p>
            <a:pPr eaLnBrk="1" hangingPunct="1">
              <a:defRPr/>
            </a:pPr>
            <a:endParaRPr lang="en-US" sz="3600" smtClean="0">
              <a:cs typeface="+mn-cs"/>
            </a:endParaRPr>
          </a:p>
        </p:txBody>
      </p:sp>
      <p:sp>
        <p:nvSpPr>
          <p:cNvPr id="56325" name="Rectangle 5"/>
          <p:cNvSpPr>
            <a:spLocks noChangeArrowheads="1"/>
          </p:cNvSpPr>
          <p:nvPr/>
        </p:nvSpPr>
        <p:spPr bwMode="auto">
          <a:xfrm>
            <a:off x="457200" y="1219200"/>
            <a:ext cx="487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FontTx/>
              <a:buChar char="•"/>
              <a:defRPr/>
            </a:pPr>
            <a:r>
              <a:rPr lang="en-US" sz="3600">
                <a:latin typeface="Arial" charset="0"/>
                <a:cs typeface="+mn-cs"/>
              </a:rPr>
              <a:t>BULK properties evident when the object is large</a:t>
            </a:r>
          </a:p>
        </p:txBody>
      </p:sp>
      <p:sp>
        <p:nvSpPr>
          <p:cNvPr id="56326" name="AutoShape 6"/>
          <p:cNvSpPr>
            <a:spLocks noChangeArrowheads="1"/>
          </p:cNvSpPr>
          <p:nvPr/>
        </p:nvSpPr>
        <p:spPr bwMode="auto">
          <a:xfrm>
            <a:off x="7315200" y="4953000"/>
            <a:ext cx="304800" cy="3048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97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14400"/>
            <a:ext cx="27908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Text Box 8"/>
          <p:cNvSpPr txBox="1">
            <a:spLocks noChangeArrowheads="1"/>
          </p:cNvSpPr>
          <p:nvPr/>
        </p:nvSpPr>
        <p:spPr bwMode="auto">
          <a:xfrm>
            <a:off x="5562600" y="5410200"/>
            <a:ext cx="2630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b="1">
                <a:latin typeface="Arial" charset="0"/>
                <a:cs typeface="+mn-cs"/>
              </a:rPr>
              <a:t>Surface = 6 units</a:t>
            </a:r>
          </a:p>
          <a:p>
            <a:pPr algn="ctr">
              <a:defRPr/>
            </a:pPr>
            <a:r>
              <a:rPr lang="en-US">
                <a:latin typeface="Arial" charset="0"/>
                <a:cs typeface="+mn-cs"/>
              </a:rPr>
              <a:t>Volume = 1 unit</a:t>
            </a:r>
          </a:p>
        </p:txBody>
      </p:sp>
      <p:sp>
        <p:nvSpPr>
          <p:cNvPr id="56329" name="Text Box 9"/>
          <p:cNvSpPr txBox="1">
            <a:spLocks noChangeArrowheads="1"/>
          </p:cNvSpPr>
          <p:nvPr/>
        </p:nvSpPr>
        <p:spPr bwMode="auto">
          <a:xfrm>
            <a:off x="5257800" y="3581400"/>
            <a:ext cx="3121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atin typeface="Arial" charset="0"/>
                <a:cs typeface="+mn-cs"/>
              </a:rPr>
              <a:t>Surface = 600 units</a:t>
            </a:r>
          </a:p>
          <a:p>
            <a:pPr algn="ctr">
              <a:defRPr/>
            </a:pPr>
            <a:r>
              <a:rPr lang="en-US" b="1">
                <a:latin typeface="Arial" charset="0"/>
                <a:cs typeface="+mn-cs"/>
              </a:rPr>
              <a:t>Volume = 1000 units</a:t>
            </a:r>
          </a:p>
        </p:txBody>
      </p:sp>
      <p:sp>
        <p:nvSpPr>
          <p:cNvPr id="56330" name="Text Box 10"/>
          <p:cNvSpPr txBox="1">
            <a:spLocks noChangeArrowheads="1"/>
          </p:cNvSpPr>
          <p:nvPr/>
        </p:nvSpPr>
        <p:spPr bwMode="auto">
          <a:xfrm>
            <a:off x="5181600" y="3581400"/>
            <a:ext cx="3276600" cy="854075"/>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latin typeface="Arial" charset="0"/>
                <a:cs typeface="+mn-cs"/>
              </a:rPr>
              <a:t>What is the surface area?</a:t>
            </a:r>
          </a:p>
          <a:p>
            <a:pPr>
              <a:spcBef>
                <a:spcPct val="50000"/>
              </a:spcBef>
              <a:defRPr/>
            </a:pPr>
            <a:r>
              <a:rPr lang="en-US" sz="2000">
                <a:latin typeface="Arial" charset="0"/>
                <a:cs typeface="+mn-cs"/>
              </a:rPr>
              <a:t>What is the volume?</a:t>
            </a:r>
          </a:p>
        </p:txBody>
      </p:sp>
      <p:sp>
        <p:nvSpPr>
          <p:cNvPr id="56331" name="Text Box 11"/>
          <p:cNvSpPr txBox="1">
            <a:spLocks noChangeArrowheads="1"/>
          </p:cNvSpPr>
          <p:nvPr/>
        </p:nvSpPr>
        <p:spPr bwMode="auto">
          <a:xfrm>
            <a:off x="5181600" y="5410200"/>
            <a:ext cx="3276600" cy="854075"/>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latin typeface="Arial" charset="0"/>
                <a:cs typeface="+mn-cs"/>
              </a:rPr>
              <a:t>What is the surface area?</a:t>
            </a:r>
          </a:p>
          <a:p>
            <a:pPr>
              <a:spcBef>
                <a:spcPct val="50000"/>
              </a:spcBef>
              <a:defRPr/>
            </a:pPr>
            <a:r>
              <a:rPr lang="en-US" sz="2000">
                <a:latin typeface="Arial" charset="0"/>
                <a:cs typeface="+mn-cs"/>
              </a:rPr>
              <a:t>What is the volume?</a:t>
            </a:r>
          </a:p>
        </p:txBody>
      </p:sp>
    </p:spTree>
    <p:extLst>
      <p:ext uri="{BB962C8B-B14F-4D97-AF65-F5344CB8AC3E}">
        <p14:creationId xmlns:p14="http://schemas.microsoft.com/office/powerpoint/2010/main" val="31695524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56330"/>
                                        </p:tgtEl>
                                        <p:attrNameLst>
                                          <p:attrName>ppt_x</p:attrName>
                                        </p:attrNameLst>
                                      </p:cBhvr>
                                      <p:tavLst>
                                        <p:tav tm="0">
                                          <p:val>
                                            <p:strVal val="ppt_x"/>
                                          </p:val>
                                        </p:tav>
                                        <p:tav tm="100000">
                                          <p:val>
                                            <p:strVal val="ppt_x"/>
                                          </p:val>
                                        </p:tav>
                                      </p:tavLst>
                                    </p:anim>
                                    <p:anim calcmode="lin" valueType="num">
                                      <p:cBhvr additive="base">
                                        <p:cTn id="7" dur="500"/>
                                        <p:tgtEl>
                                          <p:spTgt spid="56330"/>
                                        </p:tgtEl>
                                        <p:attrNameLst>
                                          <p:attrName>ppt_y</p:attrName>
                                        </p:attrNameLst>
                                      </p:cBhvr>
                                      <p:tavLst>
                                        <p:tav tm="0">
                                          <p:val>
                                            <p:strVal val="ppt_y"/>
                                          </p:val>
                                        </p:tav>
                                        <p:tav tm="100000">
                                          <p:val>
                                            <p:strVal val="1+ppt_h/2"/>
                                          </p:val>
                                        </p:tav>
                                      </p:tavLst>
                                    </p:anim>
                                    <p:set>
                                      <p:cBhvr>
                                        <p:cTn id="8" dur="1" fill="hold">
                                          <p:stCondLst>
                                            <p:cond delay="499"/>
                                          </p:stCondLst>
                                        </p:cTn>
                                        <p:tgtEl>
                                          <p:spTgt spid="56330"/>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3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3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2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1" nodeType="clickEffect">
                                  <p:stCondLst>
                                    <p:cond delay="0"/>
                                  </p:stCondLst>
                                  <p:childTnLst>
                                    <p:anim calcmode="lin" valueType="num">
                                      <p:cBhvr additive="base">
                                        <p:cTn id="24" dur="500"/>
                                        <p:tgtEl>
                                          <p:spTgt spid="56331"/>
                                        </p:tgtEl>
                                        <p:attrNameLst>
                                          <p:attrName>ppt_x</p:attrName>
                                        </p:attrNameLst>
                                      </p:cBhvr>
                                      <p:tavLst>
                                        <p:tav tm="0">
                                          <p:val>
                                            <p:strVal val="ppt_x"/>
                                          </p:val>
                                        </p:tav>
                                        <p:tav tm="100000">
                                          <p:val>
                                            <p:strVal val="ppt_x"/>
                                          </p:val>
                                        </p:tav>
                                      </p:tavLst>
                                    </p:anim>
                                    <p:anim calcmode="lin" valueType="num">
                                      <p:cBhvr additive="base">
                                        <p:cTn id="25" dur="500"/>
                                        <p:tgtEl>
                                          <p:spTgt spid="56331"/>
                                        </p:tgtEl>
                                        <p:attrNameLst>
                                          <p:attrName>ppt_y</p:attrName>
                                        </p:attrNameLst>
                                      </p:cBhvr>
                                      <p:tavLst>
                                        <p:tav tm="0">
                                          <p:val>
                                            <p:strVal val="ppt_y"/>
                                          </p:val>
                                        </p:tav>
                                        <p:tav tm="100000">
                                          <p:val>
                                            <p:strVal val="1+ppt_h/2"/>
                                          </p:val>
                                        </p:tav>
                                      </p:tavLst>
                                    </p:anim>
                                    <p:set>
                                      <p:cBhvr>
                                        <p:cTn id="26" dur="1" fill="hold">
                                          <p:stCondLst>
                                            <p:cond delay="499"/>
                                          </p:stCondLst>
                                        </p:cTn>
                                        <p:tgtEl>
                                          <p:spTgt spid="563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p:bldP spid="56326" grpId="0" animBg="1"/>
      <p:bldP spid="56328" grpId="0"/>
      <p:bldP spid="56330" grpId="0" animBg="1"/>
      <p:bldP spid="56331" grpId="0" animBg="1"/>
      <p:bldP spid="5633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796E975A-60FB-104C-B0BF-497CB03C7031}" type="slidenum">
              <a:rPr lang="en-US"/>
              <a:pPr>
                <a:defRPr/>
              </a:pPr>
              <a:t>17</a:t>
            </a:fld>
            <a:endParaRPr lang="en-US"/>
          </a:p>
        </p:txBody>
      </p:sp>
      <p:sp>
        <p:nvSpPr>
          <p:cNvPr id="102402" name="Rectangle 2"/>
          <p:cNvSpPr>
            <a:spLocks noGrp="1" noChangeArrowheads="1"/>
          </p:cNvSpPr>
          <p:nvPr>
            <p:ph type="title"/>
          </p:nvPr>
        </p:nvSpPr>
        <p:spPr/>
        <p:txBody>
          <a:bodyPr/>
          <a:lstStyle/>
          <a:p>
            <a:pPr eaLnBrk="1" hangingPunct="1">
              <a:defRPr/>
            </a:pPr>
            <a:r>
              <a:rPr lang="en-US" smtClean="0">
                <a:cs typeface="+mj-cs"/>
              </a:rPr>
              <a:t>Color at this size</a:t>
            </a:r>
          </a:p>
        </p:txBody>
      </p:sp>
      <p:sp>
        <p:nvSpPr>
          <p:cNvPr id="102403" name="Rectangle 3"/>
          <p:cNvSpPr>
            <a:spLocks noGrp="1" noChangeArrowheads="1"/>
          </p:cNvSpPr>
          <p:nvPr>
            <p:ph type="body" idx="1"/>
          </p:nvPr>
        </p:nvSpPr>
        <p:spPr/>
        <p:txBody>
          <a:bodyPr/>
          <a:lstStyle/>
          <a:p>
            <a:pPr eaLnBrk="1" hangingPunct="1">
              <a:buFontTx/>
              <a:buNone/>
              <a:defRPr/>
            </a:pPr>
            <a:r>
              <a:rPr lang="en-US" sz="4400" smtClean="0">
                <a:cs typeface="+mn-cs"/>
              </a:rPr>
              <a:t>What color are these?</a:t>
            </a:r>
          </a:p>
        </p:txBody>
      </p:sp>
      <p:pic>
        <p:nvPicPr>
          <p:cNvPr id="31748" name="Picture 5" descr="Men’s Multi Gold B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2719388"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go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0"/>
            <a:ext cx="25844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go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981200"/>
            <a:ext cx="22098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0" name="Text Box 10"/>
          <p:cNvSpPr txBox="1">
            <a:spLocks noChangeArrowheads="1"/>
          </p:cNvSpPr>
          <p:nvPr/>
        </p:nvSpPr>
        <p:spPr bwMode="auto">
          <a:xfrm>
            <a:off x="1676400" y="5105400"/>
            <a:ext cx="556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cs typeface="+mn-cs"/>
              </a:rPr>
              <a:t>Take a look at my sample to see if you notice any differences.</a:t>
            </a:r>
          </a:p>
        </p:txBody>
      </p:sp>
    </p:spTree>
    <p:extLst>
      <p:ext uri="{BB962C8B-B14F-4D97-AF65-F5344CB8AC3E}">
        <p14:creationId xmlns:p14="http://schemas.microsoft.com/office/powerpoint/2010/main" val="3922384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EE2B00AA-877D-FB4A-B86D-87F8C7266969}" type="slidenum">
              <a:rPr lang="en-US"/>
              <a:pPr>
                <a:defRPr/>
              </a:pPr>
              <a:t>18</a:t>
            </a:fld>
            <a:endParaRPr lang="en-US"/>
          </a:p>
        </p:txBody>
      </p:sp>
      <p:sp>
        <p:nvSpPr>
          <p:cNvPr id="20482" name="Rectangle 2"/>
          <p:cNvSpPr>
            <a:spLocks noGrp="1" noChangeArrowheads="1"/>
          </p:cNvSpPr>
          <p:nvPr>
            <p:ph type="title"/>
          </p:nvPr>
        </p:nvSpPr>
        <p:spPr/>
        <p:txBody>
          <a:bodyPr/>
          <a:lstStyle/>
          <a:p>
            <a:pPr eaLnBrk="1" hangingPunct="1">
              <a:defRPr/>
            </a:pPr>
            <a:r>
              <a:rPr lang="en-US" smtClean="0">
                <a:cs typeface="+mj-cs"/>
              </a:rPr>
              <a:t>Why So Small (part1)?</a:t>
            </a:r>
          </a:p>
        </p:txBody>
      </p:sp>
      <p:sp>
        <p:nvSpPr>
          <p:cNvPr id="20483" name="Rectangle 3"/>
          <p:cNvSpPr>
            <a:spLocks noGrp="1" noChangeArrowheads="1"/>
          </p:cNvSpPr>
          <p:nvPr>
            <p:ph type="body" idx="1"/>
          </p:nvPr>
        </p:nvSpPr>
        <p:spPr>
          <a:xfrm>
            <a:off x="385763" y="2133600"/>
            <a:ext cx="3805237" cy="1358900"/>
          </a:xfrm>
        </p:spPr>
        <p:txBody>
          <a:bodyPr/>
          <a:lstStyle/>
          <a:p>
            <a:pPr eaLnBrk="1" hangingPunct="1">
              <a:lnSpc>
                <a:spcPct val="90000"/>
              </a:lnSpc>
              <a:defRPr/>
            </a:pPr>
            <a:r>
              <a:rPr lang="en-US" sz="2800" smtClean="0">
                <a:cs typeface="+mn-cs"/>
              </a:rPr>
              <a:t>Substances take on different properties at nanoscale.</a:t>
            </a:r>
          </a:p>
        </p:txBody>
      </p:sp>
      <p:pic>
        <p:nvPicPr>
          <p:cNvPr id="32772" name="Picture 4" descr="0222-sci-sub5NANO-ch"/>
          <p:cNvPicPr>
            <a:picLocks noChangeAspect="1" noChangeArrowheads="1"/>
          </p:cNvPicPr>
          <p:nvPr/>
        </p:nvPicPr>
        <p:blipFill>
          <a:blip r:embed="rId3">
            <a:extLst>
              <a:ext uri="{28A0092B-C50C-407E-A947-70E740481C1C}">
                <a14:useLocalDpi xmlns:a14="http://schemas.microsoft.com/office/drawing/2010/main" val="0"/>
              </a:ext>
            </a:extLst>
          </a:blip>
          <a:srcRect l="73412"/>
          <a:stretch>
            <a:fillRect/>
          </a:stretch>
        </p:blipFill>
        <p:spPr bwMode="auto">
          <a:xfrm>
            <a:off x="7358063" y="977900"/>
            <a:ext cx="1674812"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GreenGo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763" y="3810000"/>
            <a:ext cx="2992437"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RedGo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3" y="2057400"/>
            <a:ext cx="31003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7"/>
          <p:cNvSpPr>
            <a:spLocks noChangeArrowheads="1"/>
          </p:cNvSpPr>
          <p:nvPr/>
        </p:nvSpPr>
        <p:spPr bwMode="auto">
          <a:xfrm>
            <a:off x="381000" y="3657600"/>
            <a:ext cx="39624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lnSpc>
                <a:spcPct val="90000"/>
              </a:lnSpc>
              <a:spcBef>
                <a:spcPct val="20000"/>
              </a:spcBef>
              <a:buFontTx/>
              <a:buChar char="•"/>
              <a:defRPr/>
            </a:pPr>
            <a:r>
              <a:rPr lang="en-US" sz="2800">
                <a:latin typeface="Arial" charset="0"/>
                <a:cs typeface="+mn-cs"/>
              </a:rPr>
              <a:t>Working at the nanoscale allows us to change the properties of products. </a:t>
            </a:r>
          </a:p>
        </p:txBody>
      </p:sp>
      <p:pic>
        <p:nvPicPr>
          <p:cNvPr id="32776" name="Picture 8" descr="SEM pix of colloidal gold and silver 0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105400"/>
            <a:ext cx="2362200" cy="160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9" name="Text Box 9"/>
          <p:cNvSpPr txBox="1">
            <a:spLocks noChangeArrowheads="1"/>
          </p:cNvSpPr>
          <p:nvPr/>
        </p:nvSpPr>
        <p:spPr bwMode="auto">
          <a:xfrm>
            <a:off x="457200" y="1143000"/>
            <a:ext cx="6781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a:latin typeface="Arial" charset="0"/>
                <a:cs typeface="+mn-cs"/>
              </a:rPr>
              <a:t>Nano particles of gold</a:t>
            </a:r>
            <a:r>
              <a:rPr lang="en-US" sz="2800">
                <a:latin typeface="Arial" charset="0"/>
                <a:cs typeface="+mn-cs"/>
              </a:rPr>
              <a:t> – take on a different color at different sizes</a:t>
            </a:r>
          </a:p>
        </p:txBody>
      </p:sp>
    </p:spTree>
    <p:extLst>
      <p:ext uri="{BB962C8B-B14F-4D97-AF65-F5344CB8AC3E}">
        <p14:creationId xmlns:p14="http://schemas.microsoft.com/office/powerpoint/2010/main" val="3660395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pPr>
              <a:defRPr/>
            </a:pPr>
            <a:fld id="{D8FD4F5D-F653-AC43-860D-0E3F44CEB055}" type="slidenum">
              <a:rPr lang="en-US"/>
              <a:pPr>
                <a:defRPr/>
              </a:pPr>
              <a:t>19</a:t>
            </a:fld>
            <a:endParaRPr lang="en-US"/>
          </a:p>
        </p:txBody>
      </p:sp>
      <p:sp>
        <p:nvSpPr>
          <p:cNvPr id="103426" name="Rectangle 2"/>
          <p:cNvSpPr>
            <a:spLocks noGrp="1" noChangeArrowheads="1"/>
          </p:cNvSpPr>
          <p:nvPr>
            <p:ph type="title"/>
          </p:nvPr>
        </p:nvSpPr>
        <p:spPr/>
        <p:txBody>
          <a:bodyPr/>
          <a:lstStyle/>
          <a:p>
            <a:pPr eaLnBrk="1" hangingPunct="1">
              <a:defRPr/>
            </a:pPr>
            <a:r>
              <a:rPr lang="en-US" smtClean="0">
                <a:cs typeface="+mj-cs"/>
              </a:rPr>
              <a:t>States of Matter at this size</a:t>
            </a:r>
          </a:p>
        </p:txBody>
      </p:sp>
      <p:sp>
        <p:nvSpPr>
          <p:cNvPr id="103427" name="Rectangle 3"/>
          <p:cNvSpPr>
            <a:spLocks noGrp="1" noChangeArrowheads="1"/>
          </p:cNvSpPr>
          <p:nvPr>
            <p:ph type="body" idx="1"/>
          </p:nvPr>
        </p:nvSpPr>
        <p:spPr/>
        <p:txBody>
          <a:bodyPr/>
          <a:lstStyle/>
          <a:p>
            <a:pPr eaLnBrk="1" hangingPunct="1">
              <a:buFontTx/>
              <a:buNone/>
              <a:defRPr/>
            </a:pPr>
            <a:r>
              <a:rPr lang="en-US" smtClean="0">
                <a:cs typeface="+mn-cs"/>
              </a:rPr>
              <a:t>How would you describe iron? </a:t>
            </a:r>
          </a:p>
        </p:txBody>
      </p:sp>
      <p:sp>
        <p:nvSpPr>
          <p:cNvPr id="103428" name="Text Box 4"/>
          <p:cNvSpPr txBox="1">
            <a:spLocks noChangeArrowheads="1"/>
          </p:cNvSpPr>
          <p:nvPr/>
        </p:nvSpPr>
        <p:spPr bwMode="auto">
          <a:xfrm>
            <a:off x="304800" y="38100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latin typeface="Arial" charset="0"/>
                <a:cs typeface="+mn-cs"/>
              </a:rPr>
              <a:t>How would you make iron into a liquid?</a:t>
            </a:r>
          </a:p>
        </p:txBody>
      </p:sp>
      <p:pic>
        <p:nvPicPr>
          <p:cNvPr id="103430" name="Picture 6" descr="build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288" y="1295400"/>
            <a:ext cx="17637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8" descr="0514_02mar06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288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4" name="Picture 10" descr="587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57400"/>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6" name="Picture 12" descr="iwachu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462463"/>
            <a:ext cx="25050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8" name="Picture 14" descr="liquid_iron_s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495800"/>
            <a:ext cx="1320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1" name="Picture 17" descr="thermit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4419600"/>
            <a:ext cx="28194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683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 calcmode="lin" valueType="num">
                                      <p:cBhvr additive="base">
                                        <p:cTn id="7" dur="500" fill="hold"/>
                                        <p:tgtEl>
                                          <p:spTgt spid="103430"/>
                                        </p:tgtEl>
                                        <p:attrNameLst>
                                          <p:attrName>ppt_x</p:attrName>
                                        </p:attrNameLst>
                                      </p:cBhvr>
                                      <p:tavLst>
                                        <p:tav tm="0">
                                          <p:val>
                                            <p:strVal val="1+#ppt_w/2"/>
                                          </p:val>
                                        </p:tav>
                                        <p:tav tm="100000">
                                          <p:val>
                                            <p:strVal val="#ppt_x"/>
                                          </p:val>
                                        </p:tav>
                                      </p:tavLst>
                                    </p:anim>
                                    <p:anim calcmode="lin" valueType="num">
                                      <p:cBhvr additive="base">
                                        <p:cTn id="8" dur="500" fill="hold"/>
                                        <p:tgtEl>
                                          <p:spTgt spid="1034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03434"/>
                                        </p:tgtEl>
                                        <p:attrNameLst>
                                          <p:attrName>style.visibility</p:attrName>
                                        </p:attrNameLst>
                                      </p:cBhvr>
                                      <p:to>
                                        <p:strVal val="visible"/>
                                      </p:to>
                                    </p:set>
                                    <p:anim calcmode="lin" valueType="num">
                                      <p:cBhvr additive="base">
                                        <p:cTn id="12" dur="500" fill="hold"/>
                                        <p:tgtEl>
                                          <p:spTgt spid="103434"/>
                                        </p:tgtEl>
                                        <p:attrNameLst>
                                          <p:attrName>ppt_x</p:attrName>
                                        </p:attrNameLst>
                                      </p:cBhvr>
                                      <p:tavLst>
                                        <p:tav tm="0">
                                          <p:val>
                                            <p:strVal val="0-#ppt_w/2"/>
                                          </p:val>
                                        </p:tav>
                                        <p:tav tm="100000">
                                          <p:val>
                                            <p:strVal val="#ppt_x"/>
                                          </p:val>
                                        </p:tav>
                                      </p:tavLst>
                                    </p:anim>
                                    <p:anim calcmode="lin" valueType="num">
                                      <p:cBhvr additive="base">
                                        <p:cTn id="13" dur="500" fill="hold"/>
                                        <p:tgtEl>
                                          <p:spTgt spid="10343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103432"/>
                                        </p:tgtEl>
                                        <p:attrNameLst>
                                          <p:attrName>style.visibility</p:attrName>
                                        </p:attrNameLst>
                                      </p:cBhvr>
                                      <p:to>
                                        <p:strVal val="visible"/>
                                      </p:to>
                                    </p:set>
                                    <p:anim calcmode="lin" valueType="num">
                                      <p:cBhvr additive="base">
                                        <p:cTn id="17" dur="500" fill="hold"/>
                                        <p:tgtEl>
                                          <p:spTgt spid="103432"/>
                                        </p:tgtEl>
                                        <p:attrNameLst>
                                          <p:attrName>ppt_x</p:attrName>
                                        </p:attrNameLst>
                                      </p:cBhvr>
                                      <p:tavLst>
                                        <p:tav tm="0">
                                          <p:val>
                                            <p:strVal val="#ppt_x"/>
                                          </p:val>
                                        </p:tav>
                                        <p:tav tm="100000">
                                          <p:val>
                                            <p:strVal val="#ppt_x"/>
                                          </p:val>
                                        </p:tav>
                                      </p:tavLst>
                                    </p:anim>
                                    <p:anim calcmode="lin" valueType="num">
                                      <p:cBhvr additive="base">
                                        <p:cTn id="18" dur="500" fill="hold"/>
                                        <p:tgtEl>
                                          <p:spTgt spid="103432"/>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4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03438"/>
                                        </p:tgtEl>
                                        <p:attrNameLst>
                                          <p:attrName>style.visibility</p:attrName>
                                        </p:attrNameLst>
                                      </p:cBhvr>
                                      <p:to>
                                        <p:strVal val="visible"/>
                                      </p:to>
                                    </p:set>
                                    <p:anim calcmode="lin" valueType="num">
                                      <p:cBhvr additive="base">
                                        <p:cTn id="27" dur="500" fill="hold"/>
                                        <p:tgtEl>
                                          <p:spTgt spid="103438"/>
                                        </p:tgtEl>
                                        <p:attrNameLst>
                                          <p:attrName>ppt_x</p:attrName>
                                        </p:attrNameLst>
                                      </p:cBhvr>
                                      <p:tavLst>
                                        <p:tav tm="0">
                                          <p:val>
                                            <p:strVal val="0-#ppt_w/2"/>
                                          </p:val>
                                        </p:tav>
                                        <p:tav tm="100000">
                                          <p:val>
                                            <p:strVal val="#ppt_x"/>
                                          </p:val>
                                        </p:tav>
                                      </p:tavLst>
                                    </p:anim>
                                    <p:anim calcmode="lin" valueType="num">
                                      <p:cBhvr additive="base">
                                        <p:cTn id="28" dur="500" fill="hold"/>
                                        <p:tgtEl>
                                          <p:spTgt spid="10343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2" presetClass="entr" presetSubtype="2" fill="hold" nodeType="afterEffect">
                                  <p:stCondLst>
                                    <p:cond delay="0"/>
                                  </p:stCondLst>
                                  <p:childTnLst>
                                    <p:set>
                                      <p:cBhvr>
                                        <p:cTn id="31" dur="1" fill="hold">
                                          <p:stCondLst>
                                            <p:cond delay="0"/>
                                          </p:stCondLst>
                                        </p:cTn>
                                        <p:tgtEl>
                                          <p:spTgt spid="103436"/>
                                        </p:tgtEl>
                                        <p:attrNameLst>
                                          <p:attrName>style.visibility</p:attrName>
                                        </p:attrNameLst>
                                      </p:cBhvr>
                                      <p:to>
                                        <p:strVal val="visible"/>
                                      </p:to>
                                    </p:set>
                                    <p:anim calcmode="lin" valueType="num">
                                      <p:cBhvr additive="base">
                                        <p:cTn id="32" dur="500" fill="hold"/>
                                        <p:tgtEl>
                                          <p:spTgt spid="103436"/>
                                        </p:tgtEl>
                                        <p:attrNameLst>
                                          <p:attrName>ppt_x</p:attrName>
                                        </p:attrNameLst>
                                      </p:cBhvr>
                                      <p:tavLst>
                                        <p:tav tm="0">
                                          <p:val>
                                            <p:strVal val="1+#ppt_w/2"/>
                                          </p:val>
                                        </p:tav>
                                        <p:tav tm="100000">
                                          <p:val>
                                            <p:strVal val="#ppt_x"/>
                                          </p:val>
                                        </p:tav>
                                      </p:tavLst>
                                    </p:anim>
                                    <p:anim calcmode="lin" valueType="num">
                                      <p:cBhvr additive="base">
                                        <p:cTn id="33" dur="500" fill="hold"/>
                                        <p:tgtEl>
                                          <p:spTgt spid="103436"/>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000"/>
                            </p:stCondLst>
                            <p:childTnLst>
                              <p:par>
                                <p:cTn id="35" presetID="2" presetClass="entr" presetSubtype="4" fill="hold" nodeType="afterEffect">
                                  <p:stCondLst>
                                    <p:cond delay="0"/>
                                  </p:stCondLst>
                                  <p:childTnLst>
                                    <p:set>
                                      <p:cBhvr>
                                        <p:cTn id="36" dur="1" fill="hold">
                                          <p:stCondLst>
                                            <p:cond delay="0"/>
                                          </p:stCondLst>
                                        </p:cTn>
                                        <p:tgtEl>
                                          <p:spTgt spid="103441"/>
                                        </p:tgtEl>
                                        <p:attrNameLst>
                                          <p:attrName>style.visibility</p:attrName>
                                        </p:attrNameLst>
                                      </p:cBhvr>
                                      <p:to>
                                        <p:strVal val="visible"/>
                                      </p:to>
                                    </p:set>
                                    <p:anim calcmode="lin" valueType="num">
                                      <p:cBhvr additive="base">
                                        <p:cTn id="37" dur="500" fill="hold"/>
                                        <p:tgtEl>
                                          <p:spTgt spid="103441"/>
                                        </p:tgtEl>
                                        <p:attrNameLst>
                                          <p:attrName>ppt_x</p:attrName>
                                        </p:attrNameLst>
                                      </p:cBhvr>
                                      <p:tavLst>
                                        <p:tav tm="0">
                                          <p:val>
                                            <p:strVal val="#ppt_x"/>
                                          </p:val>
                                        </p:tav>
                                        <p:tav tm="100000">
                                          <p:val>
                                            <p:strVal val="#ppt_x"/>
                                          </p:val>
                                        </p:tav>
                                      </p:tavLst>
                                    </p:anim>
                                    <p:anim calcmode="lin" valueType="num">
                                      <p:cBhvr additive="base">
                                        <p:cTn id="38" dur="500" fill="hold"/>
                                        <p:tgtEl>
                                          <p:spTgt spid="1034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C32C48F7-611B-8D42-9F4E-695D315F6453}" type="slidenum">
              <a:rPr lang="en-US"/>
              <a:pPr>
                <a:defRPr/>
              </a:pPr>
              <a:t>2</a:t>
            </a:fld>
            <a:endParaRPr lang="en-US"/>
          </a:p>
        </p:txBody>
      </p:sp>
      <p:sp>
        <p:nvSpPr>
          <p:cNvPr id="10242" name="Rectangle 2"/>
          <p:cNvSpPr>
            <a:spLocks noGrp="1" noChangeArrowheads="1"/>
          </p:cNvSpPr>
          <p:nvPr>
            <p:ph type="title"/>
          </p:nvPr>
        </p:nvSpPr>
        <p:spPr/>
        <p:txBody>
          <a:bodyPr/>
          <a:lstStyle/>
          <a:p>
            <a:pPr eaLnBrk="1" hangingPunct="1">
              <a:defRPr/>
            </a:pPr>
            <a:r>
              <a:rPr lang="en-US" smtClean="0">
                <a:cs typeface="+mj-cs"/>
              </a:rPr>
              <a:t>Opportunity</a:t>
            </a:r>
          </a:p>
        </p:txBody>
      </p:sp>
      <p:sp>
        <p:nvSpPr>
          <p:cNvPr id="10243" name="Text Box 3"/>
          <p:cNvSpPr txBox="1">
            <a:spLocks noChangeArrowheads="1"/>
          </p:cNvSpPr>
          <p:nvPr/>
        </p:nvSpPr>
        <p:spPr bwMode="auto">
          <a:xfrm>
            <a:off x="1295400" y="17526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sp>
        <p:nvSpPr>
          <p:cNvPr id="10244" name="Rectangle 4"/>
          <p:cNvSpPr>
            <a:spLocks noGrp="1" noChangeArrowheads="1"/>
          </p:cNvSpPr>
          <p:nvPr>
            <p:ph type="body" idx="1"/>
          </p:nvPr>
        </p:nvSpPr>
        <p:spPr>
          <a:xfrm>
            <a:off x="228600" y="1143000"/>
            <a:ext cx="3533775" cy="5562600"/>
          </a:xfrm>
        </p:spPr>
        <p:txBody>
          <a:bodyPr/>
          <a:lstStyle/>
          <a:p>
            <a:pPr eaLnBrk="1" hangingPunct="1">
              <a:buFontTx/>
              <a:buNone/>
              <a:defRPr/>
            </a:pPr>
            <a:r>
              <a:rPr lang="en-US" sz="4000" smtClean="0">
                <a:cs typeface="Arial" charset="0"/>
              </a:rPr>
              <a:t>  The world is changing, and with change comes </a:t>
            </a:r>
            <a:r>
              <a:rPr lang="en-US" sz="4000" b="1" smtClean="0">
                <a:cs typeface="Arial" charset="0"/>
              </a:rPr>
              <a:t>opportunity</a:t>
            </a:r>
            <a:r>
              <a:rPr lang="en-US" sz="4000" smtClean="0">
                <a:cs typeface="Arial" charset="0"/>
              </a:rPr>
              <a:t>.</a:t>
            </a:r>
          </a:p>
        </p:txBody>
      </p:sp>
      <p:pic>
        <p:nvPicPr>
          <p:cNvPr id="6149" name="Picture 5" descr="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300" y="1155700"/>
            <a:ext cx="48387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5475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9FE9AB8B-0580-E04B-B170-1A9D828AB674}" type="slidenum">
              <a:rPr lang="en-US"/>
              <a:pPr>
                <a:defRPr/>
              </a:pPr>
              <a:t>20</a:t>
            </a:fld>
            <a:endParaRPr lang="en-US"/>
          </a:p>
        </p:txBody>
      </p:sp>
      <p:sp>
        <p:nvSpPr>
          <p:cNvPr id="22530" name="Rectangle 2"/>
          <p:cNvSpPr>
            <a:spLocks noGrp="1" noChangeArrowheads="1"/>
          </p:cNvSpPr>
          <p:nvPr>
            <p:ph type="title"/>
          </p:nvPr>
        </p:nvSpPr>
        <p:spPr/>
        <p:txBody>
          <a:bodyPr/>
          <a:lstStyle/>
          <a:p>
            <a:pPr eaLnBrk="1" hangingPunct="1">
              <a:defRPr/>
            </a:pPr>
            <a:r>
              <a:rPr lang="en-US" smtClean="0">
                <a:cs typeface="+mj-cs"/>
              </a:rPr>
              <a:t>Why so small (part 2)?</a:t>
            </a:r>
          </a:p>
        </p:txBody>
      </p:sp>
      <p:sp>
        <p:nvSpPr>
          <p:cNvPr id="22531" name="Rectangle 3"/>
          <p:cNvSpPr>
            <a:spLocks noGrp="1" noChangeArrowheads="1"/>
          </p:cNvSpPr>
          <p:nvPr>
            <p:ph type="body" idx="1"/>
          </p:nvPr>
        </p:nvSpPr>
        <p:spPr>
          <a:xfrm>
            <a:off x="228600" y="1765300"/>
            <a:ext cx="4013200" cy="4751388"/>
          </a:xfrm>
        </p:spPr>
        <p:txBody>
          <a:bodyPr/>
          <a:lstStyle/>
          <a:p>
            <a:pPr eaLnBrk="1" hangingPunct="1">
              <a:defRPr/>
            </a:pPr>
            <a:r>
              <a:rPr lang="en-US" sz="2800" smtClean="0">
                <a:cs typeface="+mn-cs"/>
              </a:rPr>
              <a:t>Normal iron particles settle out of a liquid</a:t>
            </a:r>
          </a:p>
          <a:p>
            <a:pPr eaLnBrk="1" hangingPunct="1">
              <a:defRPr/>
            </a:pPr>
            <a:r>
              <a:rPr lang="en-US" sz="2800" smtClean="0">
                <a:cs typeface="+mn-cs"/>
              </a:rPr>
              <a:t>Tiny iron particles (only 10 nm) can remain mixed in liquid</a:t>
            </a:r>
          </a:p>
          <a:p>
            <a:pPr eaLnBrk="1" hangingPunct="1">
              <a:defRPr/>
            </a:pPr>
            <a:r>
              <a:rPr lang="en-US" sz="2800" smtClean="0">
                <a:cs typeface="+mn-cs"/>
              </a:rPr>
              <a:t>Used in electronics, speakers, and even bridge building</a:t>
            </a:r>
          </a:p>
          <a:p>
            <a:pPr eaLnBrk="1" hangingPunct="1">
              <a:defRPr/>
            </a:pPr>
            <a:endParaRPr lang="en-US" smtClean="0">
              <a:cs typeface="+mn-cs"/>
            </a:endParaRPr>
          </a:p>
        </p:txBody>
      </p:sp>
      <p:sp>
        <p:nvSpPr>
          <p:cNvPr id="22532" name="Text Box 4"/>
          <p:cNvSpPr txBox="1">
            <a:spLocks noChangeArrowheads="1"/>
          </p:cNvSpPr>
          <p:nvPr/>
        </p:nvSpPr>
        <p:spPr bwMode="auto">
          <a:xfrm>
            <a:off x="1130300" y="1016000"/>
            <a:ext cx="2679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b="1">
                <a:latin typeface="Arial" charset="0"/>
                <a:cs typeface="Arial" charset="0"/>
              </a:rPr>
              <a:t>Ferrofluid</a:t>
            </a:r>
          </a:p>
        </p:txBody>
      </p:sp>
      <p:pic>
        <p:nvPicPr>
          <p:cNvPr id="35845" name="Picture 5" descr="ferrofluid_aufbau"/>
          <p:cNvPicPr>
            <a:picLocks noChangeAspect="1" noChangeArrowheads="1"/>
          </p:cNvPicPr>
          <p:nvPr/>
        </p:nvPicPr>
        <p:blipFill>
          <a:blip r:embed="rId3">
            <a:extLst>
              <a:ext uri="{28A0092B-C50C-407E-A947-70E740481C1C}">
                <a14:useLocalDpi xmlns:a14="http://schemas.microsoft.com/office/drawing/2010/main" val="0"/>
              </a:ext>
            </a:extLst>
          </a:blip>
          <a:srcRect r="17143"/>
          <a:stretch>
            <a:fillRect/>
          </a:stretch>
        </p:blipFill>
        <p:spPr bwMode="auto">
          <a:xfrm>
            <a:off x="4953000" y="4114800"/>
            <a:ext cx="3589338"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ferr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8" y="1155700"/>
            <a:ext cx="42846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027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pPr>
              <a:defRPr/>
            </a:pPr>
            <a:fld id="{751FC057-E5D3-8649-8054-2D768CD9AAEB}" type="slidenum">
              <a:rPr lang="en-US"/>
              <a:pPr>
                <a:defRPr/>
              </a:pPr>
              <a:t>21</a:t>
            </a:fld>
            <a:endParaRPr lang="en-US"/>
          </a:p>
        </p:txBody>
      </p:sp>
      <p:sp>
        <p:nvSpPr>
          <p:cNvPr id="108546" name="Rectangle 2"/>
          <p:cNvSpPr>
            <a:spLocks noGrp="1" noChangeArrowheads="1"/>
          </p:cNvSpPr>
          <p:nvPr>
            <p:ph type="title"/>
          </p:nvPr>
        </p:nvSpPr>
        <p:spPr/>
        <p:txBody>
          <a:bodyPr/>
          <a:lstStyle/>
          <a:p>
            <a:pPr eaLnBrk="1" hangingPunct="1">
              <a:defRPr/>
            </a:pPr>
            <a:r>
              <a:rPr lang="en-US" smtClean="0">
                <a:cs typeface="+mj-cs"/>
              </a:rPr>
              <a:t>Shape of Matter</a:t>
            </a:r>
          </a:p>
        </p:txBody>
      </p:sp>
      <p:sp>
        <p:nvSpPr>
          <p:cNvPr id="108547" name="Rectangle 3"/>
          <p:cNvSpPr>
            <a:spLocks noGrp="1" noChangeArrowheads="1"/>
          </p:cNvSpPr>
          <p:nvPr>
            <p:ph type="body" idx="1"/>
          </p:nvPr>
        </p:nvSpPr>
        <p:spPr>
          <a:xfrm>
            <a:off x="228600" y="1143000"/>
            <a:ext cx="8686800" cy="1600200"/>
          </a:xfrm>
        </p:spPr>
        <p:txBody>
          <a:bodyPr/>
          <a:lstStyle/>
          <a:p>
            <a:pPr eaLnBrk="1" hangingPunct="1">
              <a:buFontTx/>
              <a:buNone/>
              <a:defRPr/>
            </a:pPr>
            <a:r>
              <a:rPr lang="en-US" smtClean="0">
                <a:cs typeface="+mn-cs"/>
              </a:rPr>
              <a:t>How can you return a metal to its original shape?</a:t>
            </a:r>
          </a:p>
        </p:txBody>
      </p:sp>
      <p:pic>
        <p:nvPicPr>
          <p:cNvPr id="37892" name="Picture 5" descr="p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57400"/>
            <a:ext cx="34671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bentpaperc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0"/>
            <a:ext cx="25146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3" name="Picture 9" descr="streetperf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14800"/>
            <a:ext cx="25146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4" name="WordArt 10"/>
          <p:cNvSpPr>
            <a:spLocks noChangeArrowheads="1" noChangeShapeType="1" noTextEdit="1"/>
          </p:cNvSpPr>
          <p:nvPr/>
        </p:nvSpPr>
        <p:spPr bwMode="auto">
          <a:xfrm>
            <a:off x="381000" y="4724400"/>
            <a:ext cx="1266825" cy="12954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Arial Black"/>
                <a:ea typeface="Arial Black"/>
                <a:cs typeface="Arial Black"/>
              </a:rPr>
              <a:t>Bend</a:t>
            </a:r>
          </a:p>
          <a:p>
            <a:pPr algn="ctr"/>
            <a:r>
              <a:rPr lang="en-US" sz="3600" i="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Arial Black"/>
                <a:ea typeface="Arial Black"/>
                <a:cs typeface="Arial Black"/>
              </a:rPr>
              <a:t>It</a:t>
            </a:r>
          </a:p>
        </p:txBody>
      </p:sp>
      <p:pic>
        <p:nvPicPr>
          <p:cNvPr id="108556" name="Picture 12" descr="torch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1910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7" name="WordArt 13"/>
          <p:cNvSpPr>
            <a:spLocks noChangeArrowheads="1" noChangeShapeType="1" noTextEdit="1"/>
          </p:cNvSpPr>
          <p:nvPr/>
        </p:nvSpPr>
        <p:spPr bwMode="auto">
          <a:xfrm>
            <a:off x="7543800" y="4572000"/>
            <a:ext cx="1190625" cy="12954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Arial Black"/>
                <a:ea typeface="Arial Black"/>
                <a:cs typeface="Arial Black"/>
              </a:rPr>
              <a:t>Heat</a:t>
            </a:r>
          </a:p>
          <a:p>
            <a:pPr algn="ctr"/>
            <a:r>
              <a:rPr lang="en-US" sz="3600" i="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Arial Black"/>
                <a:ea typeface="Arial Black"/>
                <a:cs typeface="Arial Black"/>
              </a:rPr>
              <a:t>It</a:t>
            </a:r>
          </a:p>
        </p:txBody>
      </p:sp>
      <p:grpSp>
        <p:nvGrpSpPr>
          <p:cNvPr id="108561" name="Group 17"/>
          <p:cNvGrpSpPr>
            <a:grpSpLocks/>
          </p:cNvGrpSpPr>
          <p:nvPr/>
        </p:nvGrpSpPr>
        <p:grpSpPr bwMode="auto">
          <a:xfrm>
            <a:off x="838200" y="990600"/>
            <a:ext cx="7924800" cy="5375275"/>
            <a:chOff x="312" y="576"/>
            <a:chExt cx="4992" cy="3386"/>
          </a:xfrm>
        </p:grpSpPr>
        <p:pic>
          <p:nvPicPr>
            <p:cNvPr id="37899" name="Picture 15" descr="78C1D_Smoke_coffee-cup-ste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 y="576"/>
              <a:ext cx="3135" cy="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60" name="Text Box 16"/>
            <p:cNvSpPr txBox="1">
              <a:spLocks noChangeArrowheads="1"/>
            </p:cNvSpPr>
            <p:nvPr/>
          </p:nvSpPr>
          <p:spPr bwMode="auto">
            <a:xfrm>
              <a:off x="312" y="3534"/>
              <a:ext cx="4992" cy="428"/>
            </a:xfrm>
            <a:prstGeom prst="rect">
              <a:avLst/>
            </a:prstGeom>
            <a:solidFill>
              <a:srgbClr val="00FF0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b="1">
                  <a:latin typeface="Arial" charset="0"/>
                  <a:cs typeface="+mn-cs"/>
                </a:rPr>
                <a:t>Drop it into a cup of coffee?</a:t>
              </a:r>
            </a:p>
          </p:txBody>
        </p:sp>
      </p:grpSp>
    </p:spTree>
    <p:extLst>
      <p:ext uri="{BB962C8B-B14F-4D97-AF65-F5344CB8AC3E}">
        <p14:creationId xmlns:p14="http://schemas.microsoft.com/office/powerpoint/2010/main" val="2439994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8553"/>
                                        </p:tgtEl>
                                        <p:attrNameLst>
                                          <p:attrName>style.visibility</p:attrName>
                                        </p:attrNameLst>
                                      </p:cBhvr>
                                      <p:to>
                                        <p:strVal val="visible"/>
                                      </p:to>
                                    </p:set>
                                    <p:animEffect transition="in" filter="fade">
                                      <p:cBhvr>
                                        <p:cTn id="7" dur="2000"/>
                                        <p:tgtEl>
                                          <p:spTgt spid="1085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554"/>
                                        </p:tgtEl>
                                        <p:attrNameLst>
                                          <p:attrName>style.visibility</p:attrName>
                                        </p:attrNameLst>
                                      </p:cBhvr>
                                      <p:to>
                                        <p:strVal val="visible"/>
                                      </p:to>
                                    </p:set>
                                    <p:animEffect transition="in" filter="fade">
                                      <p:cBhvr>
                                        <p:cTn id="10" dur="2000"/>
                                        <p:tgtEl>
                                          <p:spTgt spid="1085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8556"/>
                                        </p:tgtEl>
                                        <p:attrNameLst>
                                          <p:attrName>style.visibility</p:attrName>
                                        </p:attrNameLst>
                                      </p:cBhvr>
                                      <p:to>
                                        <p:strVal val="visible"/>
                                      </p:to>
                                    </p:set>
                                    <p:animEffect transition="in" filter="fade">
                                      <p:cBhvr>
                                        <p:cTn id="15" dur="2000"/>
                                        <p:tgtEl>
                                          <p:spTgt spid="1085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8557"/>
                                        </p:tgtEl>
                                        <p:attrNameLst>
                                          <p:attrName>style.visibility</p:attrName>
                                        </p:attrNameLst>
                                      </p:cBhvr>
                                      <p:to>
                                        <p:strVal val="visible"/>
                                      </p:to>
                                    </p:set>
                                    <p:animEffect transition="in" filter="fade">
                                      <p:cBhvr>
                                        <p:cTn id="18" dur="2000"/>
                                        <p:tgtEl>
                                          <p:spTgt spid="1085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08561"/>
                                        </p:tgtEl>
                                        <p:attrNameLst>
                                          <p:attrName>style.visibility</p:attrName>
                                        </p:attrNameLst>
                                      </p:cBhvr>
                                      <p:to>
                                        <p:strVal val="visible"/>
                                      </p:to>
                                    </p:set>
                                    <p:animEffect transition="in" filter="fade">
                                      <p:cBhvr>
                                        <p:cTn id="23" dur="2000"/>
                                        <p:tgtEl>
                                          <p:spTgt spid="108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4" grpId="0" animBg="1"/>
      <p:bldP spid="1085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81043537-AB9A-4B41-9D53-8F9C214886CA}" type="slidenum">
              <a:rPr lang="en-US"/>
              <a:pPr>
                <a:defRPr/>
              </a:pPr>
              <a:t>22</a:t>
            </a:fld>
            <a:endParaRPr lang="en-US"/>
          </a:p>
        </p:txBody>
      </p:sp>
      <p:sp>
        <p:nvSpPr>
          <p:cNvPr id="107522" name="Rectangle 2"/>
          <p:cNvSpPr>
            <a:spLocks noGrp="1" noChangeArrowheads="1"/>
          </p:cNvSpPr>
          <p:nvPr>
            <p:ph type="title"/>
          </p:nvPr>
        </p:nvSpPr>
        <p:spPr/>
        <p:txBody>
          <a:bodyPr/>
          <a:lstStyle/>
          <a:p>
            <a:pPr eaLnBrk="1" hangingPunct="1">
              <a:defRPr/>
            </a:pPr>
            <a:r>
              <a:rPr lang="en-US" smtClean="0">
                <a:cs typeface="+mj-cs"/>
              </a:rPr>
              <a:t>Why so small (part 3)?</a:t>
            </a:r>
          </a:p>
        </p:txBody>
      </p:sp>
      <p:sp>
        <p:nvSpPr>
          <p:cNvPr id="107523" name="Rectangle 3"/>
          <p:cNvSpPr>
            <a:spLocks noGrp="1" noChangeArrowheads="1"/>
          </p:cNvSpPr>
          <p:nvPr>
            <p:ph type="body" idx="1"/>
          </p:nvPr>
        </p:nvSpPr>
        <p:spPr/>
        <p:txBody>
          <a:bodyPr/>
          <a:lstStyle/>
          <a:p>
            <a:pPr eaLnBrk="1" hangingPunct="1">
              <a:buFontTx/>
              <a:buNone/>
              <a:defRPr/>
            </a:pPr>
            <a:r>
              <a:rPr lang="en-US" b="1" smtClean="0">
                <a:cs typeface="+mn-cs"/>
              </a:rPr>
              <a:t>Nitinol</a:t>
            </a:r>
            <a:r>
              <a:rPr lang="en-US" smtClean="0">
                <a:cs typeface="+mn-cs"/>
              </a:rPr>
              <a:t> – referred to as </a:t>
            </a:r>
            <a:r>
              <a:rPr lang="ja-JP" altLang="en-US" smtClean="0">
                <a:latin typeface="Arial"/>
                <a:cs typeface="+mn-cs"/>
              </a:rPr>
              <a:t>“</a:t>
            </a:r>
            <a:r>
              <a:rPr lang="en-US" smtClean="0">
                <a:cs typeface="+mn-cs"/>
              </a:rPr>
              <a:t>memory metal</a:t>
            </a:r>
            <a:r>
              <a:rPr lang="ja-JP" altLang="en-US" smtClean="0">
                <a:latin typeface="Arial"/>
                <a:cs typeface="+mn-cs"/>
              </a:rPr>
              <a:t>”</a:t>
            </a:r>
            <a:r>
              <a:rPr lang="en-US" smtClean="0">
                <a:cs typeface="+mn-cs"/>
              </a:rPr>
              <a:t> is an alloy that "remembers" its geometry.  When heated it returns to its original state.</a:t>
            </a:r>
          </a:p>
        </p:txBody>
      </p:sp>
      <p:pic>
        <p:nvPicPr>
          <p:cNvPr id="38916" name="Picture 5" descr="nitinol"/>
          <p:cNvPicPr>
            <a:picLocks noChangeAspect="1" noChangeArrowheads="1"/>
          </p:cNvPicPr>
          <p:nvPr/>
        </p:nvPicPr>
        <p:blipFill>
          <a:blip r:embed="rId2">
            <a:extLst>
              <a:ext uri="{28A0092B-C50C-407E-A947-70E740481C1C}">
                <a14:useLocalDpi xmlns:a14="http://schemas.microsoft.com/office/drawing/2010/main" val="0"/>
              </a:ext>
            </a:extLst>
          </a:blip>
          <a:srcRect b="29559"/>
          <a:stretch>
            <a:fillRect/>
          </a:stretch>
        </p:blipFill>
        <p:spPr bwMode="auto">
          <a:xfrm>
            <a:off x="-71438" y="4343400"/>
            <a:ext cx="403860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Text Box 6"/>
          <p:cNvSpPr txBox="1">
            <a:spLocks noChangeArrowheads="1"/>
          </p:cNvSpPr>
          <p:nvPr/>
        </p:nvSpPr>
        <p:spPr bwMode="auto">
          <a:xfrm>
            <a:off x="1243013" y="6376988"/>
            <a:ext cx="1419225" cy="346075"/>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a:latin typeface="Arial" charset="0"/>
                <a:cs typeface="+mn-cs"/>
              </a:rPr>
              <a:t>Nitinol states</a:t>
            </a:r>
          </a:p>
        </p:txBody>
      </p:sp>
      <p:pic>
        <p:nvPicPr>
          <p:cNvPr id="38918" name="Picture 8" descr="nitinol_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667000"/>
            <a:ext cx="25336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9" name="Text Box 9"/>
          <p:cNvSpPr txBox="1">
            <a:spLocks noChangeArrowheads="1"/>
          </p:cNvSpPr>
          <p:nvPr/>
        </p:nvSpPr>
        <p:spPr bwMode="auto">
          <a:xfrm>
            <a:off x="1066800" y="3048000"/>
            <a:ext cx="4572000" cy="608013"/>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defRPr/>
            </a:pPr>
            <a:r>
              <a:rPr lang="en-US" sz="3200">
                <a:latin typeface="Arial" charset="0"/>
                <a:cs typeface="+mn-cs"/>
              </a:rPr>
              <a:t>So, how can we use it?</a:t>
            </a:r>
          </a:p>
        </p:txBody>
      </p:sp>
    </p:spTree>
    <p:extLst>
      <p:ext uri="{BB962C8B-B14F-4D97-AF65-F5344CB8AC3E}">
        <p14:creationId xmlns:p14="http://schemas.microsoft.com/office/powerpoint/2010/main" val="4098872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529"/>
                                        </p:tgtEl>
                                        <p:attrNameLst>
                                          <p:attrName>style.visibility</p:attrName>
                                        </p:attrNameLst>
                                      </p:cBhvr>
                                      <p:to>
                                        <p:strVal val="visible"/>
                                      </p:to>
                                    </p:set>
                                    <p:anim calcmode="lin" valueType="num">
                                      <p:cBhvr additive="base">
                                        <p:cTn id="7" dur="500" fill="hold"/>
                                        <p:tgtEl>
                                          <p:spTgt spid="107529"/>
                                        </p:tgtEl>
                                        <p:attrNameLst>
                                          <p:attrName>ppt_x</p:attrName>
                                        </p:attrNameLst>
                                      </p:cBhvr>
                                      <p:tavLst>
                                        <p:tav tm="0">
                                          <p:val>
                                            <p:strVal val="0-#ppt_w/2"/>
                                          </p:val>
                                        </p:tav>
                                        <p:tav tm="100000">
                                          <p:val>
                                            <p:strVal val="#ppt_x"/>
                                          </p:val>
                                        </p:tav>
                                      </p:tavLst>
                                    </p:anim>
                                    <p:anim calcmode="lin" valueType="num">
                                      <p:cBhvr additive="base">
                                        <p:cTn id="8" dur="500" fill="hold"/>
                                        <p:tgtEl>
                                          <p:spTgt spid="1075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D2D7C82C-9308-1842-BBE2-829EBBD6BFAB}" type="slidenum">
              <a:rPr lang="en-US"/>
              <a:pPr>
                <a:defRPr/>
              </a:pPr>
              <a:t>23</a:t>
            </a:fld>
            <a:endParaRPr lang="en-US"/>
          </a:p>
        </p:txBody>
      </p:sp>
      <p:pic>
        <p:nvPicPr>
          <p:cNvPr id="39938" name="Picture 8" descr="pvd-cath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91000"/>
            <a:ext cx="30765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9" descr="needl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5213">
            <a:off x="4495800" y="1905000"/>
            <a:ext cx="26511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st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00000">
            <a:off x="3200400" y="27432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3"/>
          <p:cNvSpPr>
            <a:spLocks noGrp="1" noChangeArrowheads="1"/>
          </p:cNvSpPr>
          <p:nvPr>
            <p:ph type="title"/>
          </p:nvPr>
        </p:nvSpPr>
        <p:spPr/>
        <p:txBody>
          <a:bodyPr/>
          <a:lstStyle/>
          <a:p>
            <a:pPr eaLnBrk="1" hangingPunct="1">
              <a:defRPr/>
            </a:pPr>
            <a:r>
              <a:rPr lang="en-US" smtClean="0">
                <a:cs typeface="+mj-cs"/>
              </a:rPr>
              <a:t>Applications of Nitinol</a:t>
            </a:r>
          </a:p>
        </p:txBody>
      </p:sp>
      <p:sp>
        <p:nvSpPr>
          <p:cNvPr id="110596" name="Rectangle 4"/>
          <p:cNvSpPr>
            <a:spLocks noGrp="1" noChangeArrowheads="1"/>
          </p:cNvSpPr>
          <p:nvPr>
            <p:ph type="body" idx="1"/>
          </p:nvPr>
        </p:nvSpPr>
        <p:spPr>
          <a:xfrm>
            <a:off x="533400" y="1143000"/>
            <a:ext cx="4267200" cy="2971800"/>
          </a:xfrm>
        </p:spPr>
        <p:txBody>
          <a:bodyPr/>
          <a:lstStyle/>
          <a:p>
            <a:pPr eaLnBrk="1" hangingPunct="1">
              <a:lnSpc>
                <a:spcPct val="90000"/>
              </a:lnSpc>
              <a:defRPr/>
            </a:pPr>
            <a:r>
              <a:rPr lang="en-US" sz="2800" smtClean="0">
                <a:cs typeface="+mn-cs"/>
              </a:rPr>
              <a:t>Needles</a:t>
            </a:r>
          </a:p>
          <a:p>
            <a:pPr eaLnBrk="1" hangingPunct="1">
              <a:lnSpc>
                <a:spcPct val="90000"/>
              </a:lnSpc>
              <a:defRPr/>
            </a:pPr>
            <a:r>
              <a:rPr lang="en-US" sz="2800" smtClean="0">
                <a:cs typeface="+mn-cs"/>
              </a:rPr>
              <a:t>Orthodontic devices </a:t>
            </a:r>
          </a:p>
          <a:p>
            <a:pPr eaLnBrk="1" hangingPunct="1">
              <a:lnSpc>
                <a:spcPct val="90000"/>
              </a:lnSpc>
              <a:defRPr/>
            </a:pPr>
            <a:r>
              <a:rPr lang="en-US" sz="2800" smtClean="0">
                <a:cs typeface="+mn-cs"/>
              </a:rPr>
              <a:t>Guidewires</a:t>
            </a:r>
          </a:p>
          <a:p>
            <a:pPr eaLnBrk="1" hangingPunct="1">
              <a:lnSpc>
                <a:spcPct val="90000"/>
              </a:lnSpc>
              <a:defRPr/>
            </a:pPr>
            <a:r>
              <a:rPr lang="en-US" sz="2800" smtClean="0">
                <a:cs typeface="+mn-cs"/>
              </a:rPr>
              <a:t>Catheters</a:t>
            </a:r>
          </a:p>
          <a:p>
            <a:pPr eaLnBrk="1" hangingPunct="1">
              <a:lnSpc>
                <a:spcPct val="90000"/>
              </a:lnSpc>
              <a:defRPr/>
            </a:pPr>
            <a:r>
              <a:rPr lang="en-US" sz="2800" smtClean="0">
                <a:cs typeface="+mn-cs"/>
              </a:rPr>
              <a:t>Stents</a:t>
            </a:r>
          </a:p>
          <a:p>
            <a:pPr eaLnBrk="1" hangingPunct="1">
              <a:lnSpc>
                <a:spcPct val="90000"/>
              </a:lnSpc>
              <a:defRPr/>
            </a:pPr>
            <a:r>
              <a:rPr lang="en-US" sz="2800" smtClean="0">
                <a:cs typeface="+mn-cs"/>
              </a:rPr>
              <a:t>Glasses</a:t>
            </a:r>
          </a:p>
          <a:p>
            <a:pPr eaLnBrk="1" hangingPunct="1">
              <a:lnSpc>
                <a:spcPct val="90000"/>
              </a:lnSpc>
              <a:defRPr/>
            </a:pPr>
            <a:endParaRPr lang="en-US" sz="2800" smtClean="0">
              <a:cs typeface="+mn-cs"/>
            </a:endParaRPr>
          </a:p>
          <a:p>
            <a:pPr eaLnBrk="1" hangingPunct="1">
              <a:lnSpc>
                <a:spcPct val="90000"/>
              </a:lnSpc>
              <a:buFontTx/>
              <a:buNone/>
              <a:defRPr/>
            </a:pPr>
            <a:endParaRPr lang="en-US" sz="2800" smtClean="0">
              <a:cs typeface="+mn-cs"/>
            </a:endParaRPr>
          </a:p>
          <a:p>
            <a:pPr eaLnBrk="1" hangingPunct="1">
              <a:lnSpc>
                <a:spcPct val="90000"/>
              </a:lnSpc>
              <a:buFontTx/>
              <a:buNone/>
              <a:defRPr/>
            </a:pPr>
            <a:endParaRPr lang="en-US" sz="2800" smtClean="0">
              <a:cs typeface="+mn-cs"/>
            </a:endParaRPr>
          </a:p>
        </p:txBody>
      </p:sp>
      <p:pic>
        <p:nvPicPr>
          <p:cNvPr id="39943" name="Picture 5" descr="bra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9906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9" name="Rectangle 7"/>
          <p:cNvSpPr>
            <a:spLocks noChangeArrowheads="1"/>
          </p:cNvSpPr>
          <p:nvPr/>
        </p:nvSpPr>
        <p:spPr bwMode="auto">
          <a:xfrm>
            <a:off x="3429000" y="5334000"/>
            <a:ext cx="2603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400">
              <a:cs typeface="+mn-cs"/>
            </a:endParaRPr>
          </a:p>
          <a:p>
            <a:pPr>
              <a:defRPr/>
            </a:pPr>
            <a:r>
              <a:rPr lang="en-US">
                <a:cs typeface="+mn-cs"/>
              </a:rPr>
              <a:t> </a:t>
            </a:r>
          </a:p>
        </p:txBody>
      </p:sp>
      <p:pic>
        <p:nvPicPr>
          <p:cNvPr id="39945" name="Picture 10" descr="eyeglass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267200"/>
            <a:ext cx="3276600" cy="2016125"/>
          </a:xfrm>
          <a:prstGeom prst="rect">
            <a:avLst/>
          </a:prstGeom>
          <a:solidFill>
            <a:schemeClr val="bg1"/>
          </a:solidFill>
          <a:ln w="9525">
            <a:solidFill>
              <a:schemeClr val="bg1"/>
            </a:solidFill>
            <a:miter lim="800000"/>
            <a:headEnd/>
            <a:tailEnd/>
          </a:ln>
        </p:spPr>
      </p:pic>
    </p:spTree>
    <p:extLst>
      <p:ext uri="{BB962C8B-B14F-4D97-AF65-F5344CB8AC3E}">
        <p14:creationId xmlns:p14="http://schemas.microsoft.com/office/powerpoint/2010/main" val="5927936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12D9D89-B609-5B4F-B0A3-C4C5D6E0B964}" type="slidenum">
              <a:rPr lang="en-US"/>
              <a:pPr>
                <a:defRPr/>
              </a:pPr>
              <a:t>24</a:t>
            </a:fld>
            <a:endParaRPr lang="en-US"/>
          </a:p>
        </p:txBody>
      </p:sp>
      <p:sp>
        <p:nvSpPr>
          <p:cNvPr id="105474" name="Rectangle 2"/>
          <p:cNvSpPr>
            <a:spLocks noGrp="1" noChangeArrowheads="1"/>
          </p:cNvSpPr>
          <p:nvPr>
            <p:ph type="title"/>
          </p:nvPr>
        </p:nvSpPr>
        <p:spPr/>
        <p:txBody>
          <a:bodyPr/>
          <a:lstStyle/>
          <a:p>
            <a:pPr eaLnBrk="1" hangingPunct="1">
              <a:defRPr/>
            </a:pPr>
            <a:r>
              <a:rPr lang="en-US" smtClean="0">
                <a:cs typeface="+mj-cs"/>
              </a:rPr>
              <a:t>So what?</a:t>
            </a:r>
          </a:p>
        </p:txBody>
      </p:sp>
      <p:sp>
        <p:nvSpPr>
          <p:cNvPr id="105475" name="Rectangle 3"/>
          <p:cNvSpPr>
            <a:spLocks noGrp="1" noChangeArrowheads="1"/>
          </p:cNvSpPr>
          <p:nvPr>
            <p:ph type="body" idx="1"/>
          </p:nvPr>
        </p:nvSpPr>
        <p:spPr>
          <a:xfrm>
            <a:off x="914400" y="1524000"/>
            <a:ext cx="7696200" cy="3810000"/>
          </a:xfrm>
        </p:spPr>
        <p:txBody>
          <a:bodyPr/>
          <a:lstStyle/>
          <a:p>
            <a:pPr eaLnBrk="1" hangingPunct="1">
              <a:lnSpc>
                <a:spcPct val="90000"/>
              </a:lnSpc>
              <a:buFontTx/>
              <a:buNone/>
              <a:defRPr/>
            </a:pPr>
            <a:r>
              <a:rPr lang="en-US" sz="4000" smtClean="0">
                <a:cs typeface="+mn-cs"/>
              </a:rPr>
              <a:t>So things change when we look at the nano level, what can you do with it?</a:t>
            </a:r>
          </a:p>
          <a:p>
            <a:pPr eaLnBrk="1" hangingPunct="1">
              <a:lnSpc>
                <a:spcPct val="90000"/>
              </a:lnSpc>
              <a:buFontTx/>
              <a:buNone/>
              <a:defRPr/>
            </a:pPr>
            <a:endParaRPr lang="en-US" sz="4000" smtClean="0">
              <a:cs typeface="+mn-cs"/>
            </a:endParaRPr>
          </a:p>
          <a:p>
            <a:pPr eaLnBrk="1" hangingPunct="1">
              <a:lnSpc>
                <a:spcPct val="90000"/>
              </a:lnSpc>
              <a:buFontTx/>
              <a:buNone/>
              <a:defRPr/>
            </a:pPr>
            <a:r>
              <a:rPr lang="en-US" sz="4000" smtClean="0">
                <a:cs typeface="+mn-cs"/>
              </a:rPr>
              <a:t>In many cases, you are limited only by your imagination!</a:t>
            </a:r>
          </a:p>
        </p:txBody>
      </p:sp>
    </p:spTree>
    <p:extLst>
      <p:ext uri="{BB962C8B-B14F-4D97-AF65-F5344CB8AC3E}">
        <p14:creationId xmlns:p14="http://schemas.microsoft.com/office/powerpoint/2010/main" val="17788521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B7D04223-EC41-5A44-A43E-AB92E4FB198F}" type="slidenum">
              <a:rPr lang="en-US"/>
              <a:pPr>
                <a:defRPr/>
              </a:pPr>
              <a:t>25</a:t>
            </a:fld>
            <a:endParaRPr lang="en-US"/>
          </a:p>
        </p:txBody>
      </p:sp>
      <p:pic>
        <p:nvPicPr>
          <p:cNvPr id="24578"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81000" y="2362200"/>
            <a:ext cx="4876800" cy="3668713"/>
          </a:xfrm>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4579" name="Text Box 3"/>
          <p:cNvSpPr txBox="1">
            <a:spLocks noChangeArrowheads="1"/>
          </p:cNvSpPr>
          <p:nvPr/>
        </p:nvSpPr>
        <p:spPr bwMode="auto">
          <a:xfrm>
            <a:off x="228600" y="1066800"/>
            <a:ext cx="8686800"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4000">
                <a:latin typeface="Arial" charset="0"/>
                <a:cs typeface="+mn-cs"/>
              </a:rPr>
              <a:t>What if your clothes knew you?</a:t>
            </a:r>
          </a:p>
          <a:p>
            <a:pPr eaLnBrk="1" hangingPunct="1">
              <a:spcBef>
                <a:spcPct val="50000"/>
              </a:spcBef>
              <a:defRPr/>
            </a:pPr>
            <a:endParaRPr lang="en-US" sz="5400">
              <a:latin typeface="Arial" charset="0"/>
              <a:cs typeface="+mn-cs"/>
            </a:endParaRPr>
          </a:p>
        </p:txBody>
      </p:sp>
      <p:sp>
        <p:nvSpPr>
          <p:cNvPr id="24580" name="Rectangle 4"/>
          <p:cNvSpPr>
            <a:spLocks noGrp="1" noChangeArrowheads="1"/>
          </p:cNvSpPr>
          <p:nvPr>
            <p:ph type="title"/>
          </p:nvPr>
        </p:nvSpPr>
        <p:spPr/>
        <p:txBody>
          <a:bodyPr/>
          <a:lstStyle/>
          <a:p>
            <a:pPr eaLnBrk="1" hangingPunct="1">
              <a:defRPr/>
            </a:pPr>
            <a:r>
              <a:rPr lang="en-US" smtClean="0">
                <a:cs typeface="+mj-cs"/>
              </a:rPr>
              <a:t>Imagine it</a:t>
            </a:r>
          </a:p>
        </p:txBody>
      </p:sp>
      <p:sp>
        <p:nvSpPr>
          <p:cNvPr id="24581" name="Text Box 5"/>
          <p:cNvSpPr txBox="1">
            <a:spLocks noChangeArrowheads="1"/>
          </p:cNvSpPr>
          <p:nvPr/>
        </p:nvSpPr>
        <p:spPr bwMode="auto">
          <a:xfrm>
            <a:off x="5562600" y="1905000"/>
            <a:ext cx="32004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a:latin typeface="Arial" charset="0"/>
                <a:cs typeface="+mn-cs"/>
              </a:rPr>
              <a:t>You could develop a fabric that senses you are hot and keeps you cool in the summer. The same material could sense you are cold, but keep you warm in the winter?</a:t>
            </a:r>
            <a:endParaRPr lang="en-US">
              <a:latin typeface="Arial" charset="0"/>
              <a:cs typeface="+mn-cs"/>
            </a:endParaRPr>
          </a:p>
        </p:txBody>
      </p:sp>
    </p:spTree>
    <p:extLst>
      <p:ext uri="{BB962C8B-B14F-4D97-AF65-F5344CB8AC3E}">
        <p14:creationId xmlns:p14="http://schemas.microsoft.com/office/powerpoint/2010/main" val="24047182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895D6409-EBD5-704A-B68B-D1A01ED02094}" type="slidenum">
              <a:rPr lang="en-US"/>
              <a:pPr>
                <a:defRPr/>
              </a:pPr>
              <a:t>26</a:t>
            </a:fld>
            <a:endParaRPr lang="en-US"/>
          </a:p>
        </p:txBody>
      </p:sp>
      <p:pic>
        <p:nvPicPr>
          <p:cNvPr id="45058" name="Picture 6" descr="RE_S2000_34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09800"/>
            <a:ext cx="5348288"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YE_S2000_34FRO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09800"/>
            <a:ext cx="5348288"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BL_S2000_34FRO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09800"/>
            <a:ext cx="5348288"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228600" y="1219200"/>
            <a:ext cx="86868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4000">
                <a:latin typeface="Arial" charset="0"/>
                <a:cs typeface="+mn-cs"/>
              </a:rPr>
              <a:t>What if your car</a:t>
            </a:r>
            <a:r>
              <a:rPr lang="ja-JP" altLang="en-US" sz="4000">
                <a:latin typeface="Arial"/>
                <a:cs typeface="+mn-cs"/>
              </a:rPr>
              <a:t>’</a:t>
            </a:r>
            <a:r>
              <a:rPr lang="en-US" sz="4000">
                <a:latin typeface="Arial" charset="0"/>
                <a:cs typeface="+mn-cs"/>
              </a:rPr>
              <a:t>s color could change with your mood?</a:t>
            </a:r>
          </a:p>
          <a:p>
            <a:pPr algn="ctr" eaLnBrk="1" hangingPunct="1">
              <a:spcBef>
                <a:spcPct val="50000"/>
              </a:spcBef>
              <a:defRPr/>
            </a:pPr>
            <a:endParaRPr lang="en-US" sz="4000">
              <a:latin typeface="Arial" charset="0"/>
              <a:cs typeface="+mn-cs"/>
            </a:endParaRPr>
          </a:p>
          <a:p>
            <a:pPr eaLnBrk="1" hangingPunct="1">
              <a:spcBef>
                <a:spcPct val="50000"/>
              </a:spcBef>
              <a:defRPr/>
            </a:pPr>
            <a:endParaRPr lang="en-US" sz="5400">
              <a:latin typeface="Arial" charset="0"/>
              <a:cs typeface="+mn-cs"/>
            </a:endParaRPr>
          </a:p>
        </p:txBody>
      </p:sp>
      <p:sp>
        <p:nvSpPr>
          <p:cNvPr id="26628" name="Rectangle 4"/>
          <p:cNvSpPr>
            <a:spLocks noGrp="1" noChangeArrowheads="1"/>
          </p:cNvSpPr>
          <p:nvPr>
            <p:ph type="title"/>
          </p:nvPr>
        </p:nvSpPr>
        <p:spPr/>
        <p:txBody>
          <a:bodyPr/>
          <a:lstStyle/>
          <a:p>
            <a:pPr eaLnBrk="1" hangingPunct="1">
              <a:defRPr/>
            </a:pPr>
            <a:r>
              <a:rPr lang="en-US" smtClean="0">
                <a:cs typeface="+mj-cs"/>
              </a:rPr>
              <a:t>Imagine it</a:t>
            </a:r>
          </a:p>
        </p:txBody>
      </p:sp>
      <p:sp>
        <p:nvSpPr>
          <p:cNvPr id="26635" name="Text Box 11"/>
          <p:cNvSpPr txBox="1">
            <a:spLocks noChangeArrowheads="1"/>
          </p:cNvSpPr>
          <p:nvPr/>
        </p:nvSpPr>
        <p:spPr bwMode="auto">
          <a:xfrm>
            <a:off x="304800" y="3048000"/>
            <a:ext cx="2667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latin typeface="Arial" charset="0"/>
                <a:cs typeface="+mn-cs"/>
              </a:rPr>
              <a:t>Nano particles in paint can respond to electric fields to change color</a:t>
            </a:r>
          </a:p>
        </p:txBody>
      </p:sp>
    </p:spTree>
    <p:extLst>
      <p:ext uri="{BB962C8B-B14F-4D97-AF65-F5344CB8AC3E}">
        <p14:creationId xmlns:p14="http://schemas.microsoft.com/office/powerpoint/2010/main" val="1490632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fade">
                                      <p:cBhvr>
                                        <p:cTn id="7" dur="2000"/>
                                        <p:tgtEl>
                                          <p:spTgt spid="266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34"/>
                                        </p:tgtEl>
                                        <p:attrNameLst>
                                          <p:attrName>style.visibility</p:attrName>
                                        </p:attrNameLst>
                                      </p:cBhvr>
                                      <p:to>
                                        <p:strVal val="visible"/>
                                      </p:to>
                                    </p:set>
                                    <p:animEffect transition="in" filter="fade">
                                      <p:cBhvr>
                                        <p:cTn id="12" dur="2000"/>
                                        <p:tgtEl>
                                          <p:spTgt spid="266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9E7560F4-A1C3-6C44-B59A-91AF85FE9444}" type="slidenum">
              <a:rPr lang="en-US"/>
              <a:pPr>
                <a:defRPr/>
              </a:pPr>
              <a:t>27</a:t>
            </a:fld>
            <a:endParaRPr lang="en-US"/>
          </a:p>
        </p:txBody>
      </p:sp>
      <p:sp>
        <p:nvSpPr>
          <p:cNvPr id="28674" name="Text Box 2"/>
          <p:cNvSpPr txBox="1">
            <a:spLocks noChangeArrowheads="1"/>
          </p:cNvSpPr>
          <p:nvPr/>
        </p:nvSpPr>
        <p:spPr bwMode="auto">
          <a:xfrm>
            <a:off x="1066800" y="1066800"/>
            <a:ext cx="70866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4000">
                <a:latin typeface="Arial" charset="0"/>
                <a:cs typeface="+mn-cs"/>
              </a:rPr>
              <a:t>What if you could develop electronics that could roll up and fit in your pocket?</a:t>
            </a:r>
          </a:p>
          <a:p>
            <a:pPr algn="ctr" eaLnBrk="1" hangingPunct="1">
              <a:spcBef>
                <a:spcPct val="50000"/>
              </a:spcBef>
              <a:defRPr/>
            </a:pPr>
            <a:endParaRPr lang="en-US" sz="4000">
              <a:latin typeface="Arial" charset="0"/>
              <a:cs typeface="+mn-cs"/>
            </a:endParaRPr>
          </a:p>
          <a:p>
            <a:pPr eaLnBrk="1" hangingPunct="1">
              <a:spcBef>
                <a:spcPct val="50000"/>
              </a:spcBef>
              <a:defRPr/>
            </a:pPr>
            <a:endParaRPr lang="en-US" sz="5400">
              <a:latin typeface="Arial" charset="0"/>
              <a:cs typeface="+mn-cs"/>
            </a:endParaRPr>
          </a:p>
        </p:txBody>
      </p:sp>
      <p:sp>
        <p:nvSpPr>
          <p:cNvPr id="28675" name="Rectangle 3"/>
          <p:cNvSpPr>
            <a:spLocks noGrp="1" noChangeArrowheads="1"/>
          </p:cNvSpPr>
          <p:nvPr>
            <p:ph type="title"/>
          </p:nvPr>
        </p:nvSpPr>
        <p:spPr/>
        <p:txBody>
          <a:bodyPr/>
          <a:lstStyle/>
          <a:p>
            <a:pPr eaLnBrk="1" hangingPunct="1">
              <a:defRPr/>
            </a:pPr>
            <a:r>
              <a:rPr lang="en-US" smtClean="0">
                <a:cs typeface="+mj-cs"/>
              </a:rPr>
              <a:t>Imagine it</a:t>
            </a:r>
          </a:p>
        </p:txBody>
      </p:sp>
      <p:pic>
        <p:nvPicPr>
          <p:cNvPr id="28676" name="2002foled257[1].wmv">
            <a:hlinkClick r:id="" action="ppaction://media"/>
          </p:cNvPr>
          <p:cNvPicPr>
            <a:picLocks noGrp="1" noRot="1"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4800600" y="3276600"/>
            <a:ext cx="4114800" cy="3086100"/>
          </a:xfrm>
        </p:spPr>
      </p:pic>
      <p:pic>
        <p:nvPicPr>
          <p:cNvPr id="47109" name="Picture 5" descr="cap_1457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276600"/>
            <a:ext cx="41148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823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5333" fill="hold"/>
                                        <p:tgtEl>
                                          <p:spTgt spid="2867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endCondLst>
                    <p:cond evt="onNext" delay="0">
                      <p:tgtEl>
                        <p:sldTgt/>
                      </p:tgtEl>
                    </p:cond>
                    <p:cond evt="onPrev" delay="0">
                      <p:tgtEl>
                        <p:sldTgt/>
                      </p:tgtEl>
                    </p:cond>
                  </p:endCondLst>
                </p:cTn>
                <p:tgtEl>
                  <p:spTgt spid="28676"/>
                </p:tgtEl>
              </p:cMediaNode>
            </p:video>
            <p:seq concurrent="1" nextAc="seek">
              <p:cTn id="8" restart="whenNotActive" fill="hold" evtFilter="cancelBubble" nodeType="interactiveSeq">
                <p:stCondLst>
                  <p:cond evt="onClick" delay="0">
                    <p:tgtEl>
                      <p:spTgt spid="2867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8676"/>
                                        </p:tgtEl>
                                      </p:cBhvr>
                                    </p:cmd>
                                  </p:childTnLst>
                                </p:cTn>
                              </p:par>
                            </p:childTnLst>
                          </p:cTn>
                        </p:par>
                      </p:childTnLst>
                    </p:cTn>
                  </p:par>
                </p:childTnLst>
              </p:cTn>
              <p:nextCondLst>
                <p:cond evt="onClick" delay="0">
                  <p:tgtEl>
                    <p:spTgt spid="2867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EF523E51-2841-3B4E-AABD-3AA0F5B7E4A4}" type="slidenum">
              <a:rPr lang="en-US"/>
              <a:pPr>
                <a:defRPr/>
              </a:pPr>
              <a:t>3</a:t>
            </a:fld>
            <a:endParaRPr lang="en-US"/>
          </a:p>
        </p:txBody>
      </p:sp>
      <p:sp>
        <p:nvSpPr>
          <p:cNvPr id="12290" name="Rectangle 2"/>
          <p:cNvSpPr>
            <a:spLocks noGrp="1" noChangeArrowheads="1"/>
          </p:cNvSpPr>
          <p:nvPr>
            <p:ph type="title"/>
          </p:nvPr>
        </p:nvSpPr>
        <p:spPr/>
        <p:txBody>
          <a:bodyPr/>
          <a:lstStyle/>
          <a:p>
            <a:pPr eaLnBrk="1" hangingPunct="1">
              <a:defRPr/>
            </a:pPr>
            <a:r>
              <a:rPr lang="en-US" smtClean="0">
                <a:cs typeface="+mj-cs"/>
              </a:rPr>
              <a:t>Think Back …</a:t>
            </a:r>
          </a:p>
        </p:txBody>
      </p:sp>
      <p:sp>
        <p:nvSpPr>
          <p:cNvPr id="12291" name="Text Box 3"/>
          <p:cNvSpPr txBox="1">
            <a:spLocks noChangeArrowheads="1"/>
          </p:cNvSpPr>
          <p:nvPr/>
        </p:nvSpPr>
        <p:spPr bwMode="auto">
          <a:xfrm>
            <a:off x="1295400" y="17526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sp>
        <p:nvSpPr>
          <p:cNvPr id="12292" name="Rectangle 4"/>
          <p:cNvSpPr>
            <a:spLocks noGrp="1" noChangeArrowheads="1"/>
          </p:cNvSpPr>
          <p:nvPr>
            <p:ph type="body" idx="1"/>
          </p:nvPr>
        </p:nvSpPr>
        <p:spPr>
          <a:xfrm>
            <a:off x="304800" y="1371600"/>
            <a:ext cx="3962400" cy="3276600"/>
          </a:xfrm>
        </p:spPr>
        <p:txBody>
          <a:bodyPr/>
          <a:lstStyle/>
          <a:p>
            <a:pPr eaLnBrk="1" hangingPunct="1">
              <a:buFontTx/>
              <a:buNone/>
              <a:defRPr/>
            </a:pPr>
            <a:r>
              <a:rPr lang="en-US" sz="4000" smtClean="0">
                <a:cs typeface="Arial" charset="0"/>
              </a:rPr>
              <a:t>  </a:t>
            </a:r>
            <a:r>
              <a:rPr lang="en-US" sz="2800" smtClean="0">
                <a:cs typeface="Arial" charset="0"/>
              </a:rPr>
              <a:t>Consider the beginning of the 1900</a:t>
            </a:r>
            <a:r>
              <a:rPr lang="ja-JP" altLang="en-US" sz="2800" smtClean="0">
                <a:cs typeface="Arial" charset="0"/>
              </a:rPr>
              <a:t>’</a:t>
            </a:r>
            <a:r>
              <a:rPr lang="en-US" sz="2800" smtClean="0">
                <a:cs typeface="Arial" charset="0"/>
              </a:rPr>
              <a:t>s, what invention or product transformed almost every aspect of the American life?</a:t>
            </a:r>
          </a:p>
        </p:txBody>
      </p:sp>
      <p:pic>
        <p:nvPicPr>
          <p:cNvPr id="12293" name="Picture 5" descr="thi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888" y="1166813"/>
            <a:ext cx="4213225" cy="4575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50000"/>
                    </a:srgbClr>
                  </a:outerShdw>
                </a:effectLst>
              </a14:hiddenEffects>
            </a:ext>
          </a:extLst>
        </p:spPr>
      </p:pic>
      <p:sp>
        <p:nvSpPr>
          <p:cNvPr id="12294" name="Text Box 6"/>
          <p:cNvSpPr txBox="1">
            <a:spLocks noChangeArrowheads="1"/>
          </p:cNvSpPr>
          <p:nvPr/>
        </p:nvSpPr>
        <p:spPr bwMode="auto">
          <a:xfrm>
            <a:off x="533400" y="4953000"/>
            <a:ext cx="3733800" cy="1577975"/>
          </a:xfrm>
          <a:prstGeom prst="rect">
            <a:avLst/>
          </a:prstGeom>
          <a:solidFill>
            <a:srgbClr val="FFFF00"/>
          </a:solidFill>
          <a:ln w="25400">
            <a:solidFill>
              <a:srgbClr val="8000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cs typeface="+mn-cs"/>
              </a:rPr>
              <a:t>In your group, take a few minutes to come up with a couple of ideas that fit this description.  </a:t>
            </a:r>
          </a:p>
        </p:txBody>
      </p:sp>
    </p:spTree>
    <p:extLst>
      <p:ext uri="{BB962C8B-B14F-4D97-AF65-F5344CB8AC3E}">
        <p14:creationId xmlns:p14="http://schemas.microsoft.com/office/powerpoint/2010/main" val="13087754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78ECB30B-E742-2D4A-B57D-D7FAF72FACEB}" type="slidenum">
              <a:rPr lang="en-US"/>
              <a:pPr>
                <a:defRPr/>
              </a:pPr>
              <a:t>4</a:t>
            </a:fld>
            <a:endParaRPr lang="en-US"/>
          </a:p>
        </p:txBody>
      </p:sp>
      <p:sp>
        <p:nvSpPr>
          <p:cNvPr id="125954" name="Rectangle 2"/>
          <p:cNvSpPr>
            <a:spLocks noGrp="1" noChangeArrowheads="1"/>
          </p:cNvSpPr>
          <p:nvPr>
            <p:ph type="title"/>
          </p:nvPr>
        </p:nvSpPr>
        <p:spPr/>
        <p:txBody>
          <a:bodyPr/>
          <a:lstStyle/>
          <a:p>
            <a:pPr eaLnBrk="1" hangingPunct="1">
              <a:defRPr/>
            </a:pPr>
            <a:r>
              <a:rPr lang="en-US" smtClean="0">
                <a:cs typeface="+mj-cs"/>
              </a:rPr>
              <a:t>Along Comes the Car</a:t>
            </a:r>
          </a:p>
        </p:txBody>
      </p:sp>
      <p:pic>
        <p:nvPicPr>
          <p:cNvPr id="10243" name="Picture 3" descr="model 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088" y="1533525"/>
            <a:ext cx="4962525"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WordArt 4"/>
          <p:cNvSpPr>
            <a:spLocks noChangeArrowheads="1" noChangeShapeType="1" noTextEdit="1"/>
          </p:cNvSpPr>
          <p:nvPr/>
        </p:nvSpPr>
        <p:spPr bwMode="auto">
          <a:xfrm>
            <a:off x="1384300" y="909638"/>
            <a:ext cx="1219200" cy="14573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1908</a:t>
            </a:r>
          </a:p>
        </p:txBody>
      </p:sp>
      <p:sp>
        <p:nvSpPr>
          <p:cNvPr id="125957" name="Text Box 5"/>
          <p:cNvSpPr txBox="1">
            <a:spLocks noChangeArrowheads="1"/>
          </p:cNvSpPr>
          <p:nvPr/>
        </p:nvSpPr>
        <p:spPr bwMode="auto">
          <a:xfrm>
            <a:off x="1308100" y="5715000"/>
            <a:ext cx="660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latin typeface="Arial" charset="0"/>
                <a:cs typeface="Arial" charset="0"/>
              </a:rPr>
              <a:t>Cost = $5000 or  $108,000 in today</a:t>
            </a:r>
            <a:r>
              <a:rPr lang="ja-JP" altLang="en-US" b="1">
                <a:latin typeface="Arial" charset="0"/>
                <a:cs typeface="Arial" charset="0"/>
              </a:rPr>
              <a:t>’</a:t>
            </a:r>
            <a:r>
              <a:rPr lang="en-US" b="1">
                <a:latin typeface="Arial" charset="0"/>
                <a:cs typeface="Arial" charset="0"/>
              </a:rPr>
              <a:t>s dollars</a:t>
            </a:r>
          </a:p>
        </p:txBody>
      </p:sp>
    </p:spTree>
    <p:extLst>
      <p:ext uri="{BB962C8B-B14F-4D97-AF65-F5344CB8AC3E}">
        <p14:creationId xmlns:p14="http://schemas.microsoft.com/office/powerpoint/2010/main" val="1145616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pPr>
              <a:defRPr/>
            </a:pPr>
            <a:fld id="{D3F938DC-128B-8A49-8222-D185A718AED2}" type="slidenum">
              <a:rPr lang="en-US"/>
              <a:pPr>
                <a:defRPr/>
              </a:pPr>
              <a:t>5</a:t>
            </a:fld>
            <a:endParaRPr lang="en-US"/>
          </a:p>
        </p:txBody>
      </p:sp>
      <p:sp>
        <p:nvSpPr>
          <p:cNvPr id="128002" name="Rectangle 2"/>
          <p:cNvSpPr>
            <a:spLocks noGrp="1" noChangeArrowheads="1"/>
          </p:cNvSpPr>
          <p:nvPr>
            <p:ph type="title"/>
          </p:nvPr>
        </p:nvSpPr>
        <p:spPr>
          <a:xfrm>
            <a:off x="914400" y="228600"/>
            <a:ext cx="7239000" cy="685800"/>
          </a:xfrm>
        </p:spPr>
        <p:txBody>
          <a:bodyPr>
            <a:normAutofit fontScale="90000"/>
          </a:bodyPr>
          <a:lstStyle/>
          <a:p>
            <a:pPr eaLnBrk="1" hangingPunct="1">
              <a:defRPr/>
            </a:pPr>
            <a:r>
              <a:rPr lang="en-US" smtClean="0">
                <a:cs typeface="+mj-cs"/>
              </a:rPr>
              <a:t>Introduce the Assembly Line</a:t>
            </a:r>
          </a:p>
        </p:txBody>
      </p:sp>
      <p:sp>
        <p:nvSpPr>
          <p:cNvPr id="128003" name="Line 3"/>
          <p:cNvSpPr>
            <a:spLocks noChangeShapeType="1"/>
          </p:cNvSpPr>
          <p:nvPr/>
        </p:nvSpPr>
        <p:spPr bwMode="auto">
          <a:xfrm flipV="1">
            <a:off x="1714500" y="2120900"/>
            <a:ext cx="977900" cy="8382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8004" name="Line 4"/>
          <p:cNvSpPr>
            <a:spLocks noChangeShapeType="1"/>
          </p:cNvSpPr>
          <p:nvPr/>
        </p:nvSpPr>
        <p:spPr bwMode="auto">
          <a:xfrm flipV="1">
            <a:off x="1587500" y="2159000"/>
            <a:ext cx="977900" cy="8382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8005" name="Line 5"/>
          <p:cNvSpPr>
            <a:spLocks noChangeShapeType="1"/>
          </p:cNvSpPr>
          <p:nvPr/>
        </p:nvSpPr>
        <p:spPr bwMode="auto">
          <a:xfrm flipV="1">
            <a:off x="1600200" y="2070100"/>
            <a:ext cx="977900" cy="8382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8006" name="Line 6"/>
          <p:cNvSpPr>
            <a:spLocks noChangeShapeType="1"/>
          </p:cNvSpPr>
          <p:nvPr/>
        </p:nvSpPr>
        <p:spPr bwMode="auto">
          <a:xfrm flipV="1">
            <a:off x="1574800" y="2019300"/>
            <a:ext cx="977900" cy="8382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8007" name="Line 7"/>
          <p:cNvSpPr>
            <a:spLocks noChangeShapeType="1"/>
          </p:cNvSpPr>
          <p:nvPr/>
        </p:nvSpPr>
        <p:spPr bwMode="auto">
          <a:xfrm flipV="1">
            <a:off x="1511300" y="1981200"/>
            <a:ext cx="977900" cy="8382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8008" name="Line 8"/>
          <p:cNvSpPr>
            <a:spLocks noChangeShapeType="1"/>
          </p:cNvSpPr>
          <p:nvPr/>
        </p:nvSpPr>
        <p:spPr bwMode="auto">
          <a:xfrm flipV="1">
            <a:off x="1473200" y="1955800"/>
            <a:ext cx="977900" cy="8382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8009" name="Line 9"/>
          <p:cNvSpPr>
            <a:spLocks noChangeShapeType="1"/>
          </p:cNvSpPr>
          <p:nvPr/>
        </p:nvSpPr>
        <p:spPr bwMode="auto">
          <a:xfrm flipV="1">
            <a:off x="1447800" y="1866900"/>
            <a:ext cx="977900" cy="8382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8010" name="Line 10"/>
          <p:cNvSpPr>
            <a:spLocks noChangeShapeType="1"/>
          </p:cNvSpPr>
          <p:nvPr/>
        </p:nvSpPr>
        <p:spPr bwMode="auto">
          <a:xfrm flipV="1">
            <a:off x="1473200" y="1892300"/>
            <a:ext cx="977900" cy="8382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8011" name="Line 11"/>
          <p:cNvSpPr>
            <a:spLocks noChangeShapeType="1"/>
          </p:cNvSpPr>
          <p:nvPr/>
        </p:nvSpPr>
        <p:spPr bwMode="auto">
          <a:xfrm flipV="1">
            <a:off x="1384300" y="1841500"/>
            <a:ext cx="977900" cy="8382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8012" name="Line 12"/>
          <p:cNvSpPr>
            <a:spLocks noChangeShapeType="1"/>
          </p:cNvSpPr>
          <p:nvPr/>
        </p:nvSpPr>
        <p:spPr bwMode="auto">
          <a:xfrm flipV="1">
            <a:off x="1422400" y="1714500"/>
            <a:ext cx="977900" cy="8382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8013" name="Line 13"/>
          <p:cNvSpPr>
            <a:spLocks noChangeShapeType="1"/>
          </p:cNvSpPr>
          <p:nvPr/>
        </p:nvSpPr>
        <p:spPr bwMode="auto">
          <a:xfrm flipV="1">
            <a:off x="1371600" y="1714500"/>
            <a:ext cx="977900" cy="8382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1230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1590675"/>
            <a:ext cx="5688012" cy="3676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3" name="WordArt 15"/>
          <p:cNvSpPr>
            <a:spLocks noChangeArrowheads="1" noChangeShapeType="1" noTextEdit="1"/>
          </p:cNvSpPr>
          <p:nvPr/>
        </p:nvSpPr>
        <p:spPr bwMode="auto">
          <a:xfrm rot="-284576">
            <a:off x="1412875" y="1033463"/>
            <a:ext cx="1219200" cy="14573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latin typeface="Arial Black"/>
                <a:ea typeface="Arial Black"/>
                <a:cs typeface="Arial Black"/>
              </a:rPr>
              <a:t>1914</a:t>
            </a:r>
          </a:p>
        </p:txBody>
      </p:sp>
      <p:sp>
        <p:nvSpPr>
          <p:cNvPr id="128016" name="Text Box 16"/>
          <p:cNvSpPr txBox="1">
            <a:spLocks noChangeArrowheads="1"/>
          </p:cNvSpPr>
          <p:nvPr/>
        </p:nvSpPr>
        <p:spPr bwMode="auto">
          <a:xfrm>
            <a:off x="1308100" y="5511800"/>
            <a:ext cx="660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latin typeface="Arial" charset="0"/>
                <a:cs typeface="Arial" charset="0"/>
              </a:rPr>
              <a:t>Cost = $850 or  $18,000 in today</a:t>
            </a:r>
            <a:r>
              <a:rPr lang="ja-JP" altLang="en-US" b="1">
                <a:latin typeface="Arial" charset="0"/>
                <a:cs typeface="Arial" charset="0"/>
              </a:rPr>
              <a:t>’</a:t>
            </a:r>
            <a:r>
              <a:rPr lang="en-US" b="1">
                <a:latin typeface="Arial" charset="0"/>
                <a:cs typeface="Arial" charset="0"/>
              </a:rPr>
              <a:t>s dollars</a:t>
            </a:r>
          </a:p>
        </p:txBody>
      </p:sp>
    </p:spTree>
    <p:extLst>
      <p:ext uri="{BB962C8B-B14F-4D97-AF65-F5344CB8AC3E}">
        <p14:creationId xmlns:p14="http://schemas.microsoft.com/office/powerpoint/2010/main" val="1465066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B955C0BA-4CF4-414B-9C51-ED8E1E84CE7E}" type="slidenum">
              <a:rPr lang="en-US"/>
              <a:pPr>
                <a:defRPr/>
              </a:pPr>
              <a:t>6</a:t>
            </a:fld>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1127125"/>
            <a:ext cx="5602288" cy="4411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39" name="Rectangle 3"/>
          <p:cNvSpPr>
            <a:spLocks noGrp="1" noChangeArrowheads="1"/>
          </p:cNvSpPr>
          <p:nvPr>
            <p:ph type="title"/>
          </p:nvPr>
        </p:nvSpPr>
        <p:spPr/>
        <p:txBody>
          <a:bodyPr/>
          <a:lstStyle/>
          <a:p>
            <a:pPr eaLnBrk="1" hangingPunct="1">
              <a:defRPr/>
            </a:pPr>
            <a:r>
              <a:rPr lang="en-US" smtClean="0">
                <a:cs typeface="+mj-cs"/>
              </a:rPr>
              <a:t>Disruptive technologies …</a:t>
            </a:r>
          </a:p>
        </p:txBody>
      </p:sp>
      <p:sp>
        <p:nvSpPr>
          <p:cNvPr id="14340" name="Text Box 4"/>
          <p:cNvSpPr txBox="1">
            <a:spLocks noChangeArrowheads="1"/>
          </p:cNvSpPr>
          <p:nvPr/>
        </p:nvSpPr>
        <p:spPr bwMode="auto">
          <a:xfrm>
            <a:off x="838200" y="5181600"/>
            <a:ext cx="7543800" cy="1042988"/>
          </a:xfrm>
          <a:prstGeom prst="rect">
            <a:avLst/>
          </a:prstGeom>
          <a:solidFill>
            <a:schemeClr val="bg1"/>
          </a:solidFill>
          <a:ln w="38100">
            <a:solidFill>
              <a:srgbClr val="00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latin typeface="Arial" charset="0"/>
                <a:cs typeface="Arial" charset="0"/>
              </a:rPr>
              <a:t>Cost = $360 or  $8,000 in today</a:t>
            </a:r>
            <a:r>
              <a:rPr lang="ja-JP" altLang="en-US" b="1">
                <a:latin typeface="Arial" charset="0"/>
                <a:cs typeface="Arial" charset="0"/>
              </a:rPr>
              <a:t>’</a:t>
            </a:r>
            <a:r>
              <a:rPr lang="en-US" b="1">
                <a:latin typeface="Arial" charset="0"/>
                <a:cs typeface="Arial" charset="0"/>
              </a:rPr>
              <a:t>s dollars</a:t>
            </a:r>
          </a:p>
          <a:p>
            <a:pPr>
              <a:spcBef>
                <a:spcPct val="50000"/>
              </a:spcBef>
              <a:defRPr/>
            </a:pPr>
            <a:r>
              <a:rPr lang="en-US" b="1">
                <a:latin typeface="Arial" charset="0"/>
                <a:cs typeface="Arial" charset="0"/>
              </a:rPr>
              <a:t>The result </a:t>
            </a:r>
            <a:r>
              <a:rPr lang="en-US" b="1">
                <a:latin typeface="Arial" charset="0"/>
                <a:cs typeface="Arial" charset="0"/>
                <a:sym typeface="Wingdings" charset="0"/>
              </a:rPr>
              <a:t> affordable transportation for anyone</a:t>
            </a:r>
            <a:endParaRPr lang="en-US" b="1">
              <a:latin typeface="Arial" charset="0"/>
              <a:cs typeface="Arial" charset="0"/>
            </a:endParaRPr>
          </a:p>
        </p:txBody>
      </p:sp>
      <p:sp>
        <p:nvSpPr>
          <p:cNvPr id="14341" name="WordArt 5"/>
          <p:cNvSpPr>
            <a:spLocks noChangeArrowheads="1" noChangeShapeType="1" noTextEdit="1"/>
          </p:cNvSpPr>
          <p:nvPr/>
        </p:nvSpPr>
        <p:spPr bwMode="auto">
          <a:xfrm rot="-284576">
            <a:off x="1133475" y="1016000"/>
            <a:ext cx="1219200" cy="14573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FF00"/>
                </a:solidFill>
                <a:latin typeface="Arial Black"/>
                <a:ea typeface="Arial Black"/>
                <a:cs typeface="Arial Black"/>
              </a:rPr>
              <a:t>1925</a:t>
            </a:r>
          </a:p>
        </p:txBody>
      </p:sp>
      <p:sp>
        <p:nvSpPr>
          <p:cNvPr id="14342" name="WordArt 6"/>
          <p:cNvSpPr>
            <a:spLocks noChangeArrowheads="1" noChangeShapeType="1" noTextEdit="1"/>
          </p:cNvSpPr>
          <p:nvPr/>
        </p:nvSpPr>
        <p:spPr bwMode="auto">
          <a:xfrm rot="2683982">
            <a:off x="6019800" y="1295400"/>
            <a:ext cx="2590800" cy="1457325"/>
          </a:xfrm>
          <a:prstGeom prst="rect">
            <a:avLst/>
          </a:prstGeom>
        </p:spPr>
        <p:txBody>
          <a:bodyPr wrap="none" fromWordArt="1">
            <a:prstTxWarp prst="textSlantUp">
              <a:avLst>
                <a:gd name="adj" fmla="val 54505"/>
              </a:avLst>
            </a:prstTxWarp>
          </a:bodyPr>
          <a:lstStyle/>
          <a:p>
            <a:pPr algn="ctr"/>
            <a:r>
              <a:rPr lang="en-US" sz="3600" kern="10">
                <a:ln w="9525">
                  <a:solidFill>
                    <a:srgbClr val="000000"/>
                  </a:solidFill>
                  <a:round/>
                  <a:headEnd/>
                  <a:tailEnd/>
                </a:ln>
                <a:solidFill>
                  <a:srgbClr val="00FF00"/>
                </a:solidFill>
                <a:latin typeface="Arial Black"/>
                <a:ea typeface="Arial Black"/>
                <a:cs typeface="Arial Black"/>
              </a:rPr>
              <a:t>The Automobile</a:t>
            </a:r>
          </a:p>
        </p:txBody>
      </p:sp>
    </p:spTree>
    <p:extLst>
      <p:ext uri="{BB962C8B-B14F-4D97-AF65-F5344CB8AC3E}">
        <p14:creationId xmlns:p14="http://schemas.microsoft.com/office/powerpoint/2010/main" val="5442761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pPr>
              <a:defRPr/>
            </a:pPr>
            <a:fld id="{4A0DE925-7477-D648-8586-52C7C7B6691A}" type="slidenum">
              <a:rPr lang="en-US"/>
              <a:pPr>
                <a:defRPr/>
              </a:pPr>
              <a:t>7</a:t>
            </a:fld>
            <a:endParaRPr lang="en-US"/>
          </a:p>
        </p:txBody>
      </p:sp>
      <p:sp>
        <p:nvSpPr>
          <p:cNvPr id="16386" name="Rectangle 2"/>
          <p:cNvSpPr>
            <a:spLocks noGrp="1" noChangeArrowheads="1"/>
          </p:cNvSpPr>
          <p:nvPr>
            <p:ph type="title"/>
          </p:nvPr>
        </p:nvSpPr>
        <p:spPr/>
        <p:txBody>
          <a:bodyPr/>
          <a:lstStyle/>
          <a:p>
            <a:pPr eaLnBrk="1" hangingPunct="1">
              <a:defRPr/>
            </a:pPr>
            <a:r>
              <a:rPr lang="en-US" smtClean="0">
                <a:cs typeface="+mj-cs"/>
              </a:rPr>
              <a:t>… change everything</a:t>
            </a:r>
          </a:p>
        </p:txBody>
      </p:sp>
      <p:pic>
        <p:nvPicPr>
          <p:cNvPr id="16387" name="Picture 3" descr="mo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10000"/>
            <a:ext cx="2924175" cy="2190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4" descr="r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0"/>
            <a:ext cx="3305175" cy="2190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4572000"/>
            <a:ext cx="1255713"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1219200"/>
            <a:ext cx="2052638" cy="1250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7" descr="PizzaSm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577975"/>
            <a:ext cx="2463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Ga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667000"/>
            <a:ext cx="2743200" cy="1827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3" name="Picture 9" descr="Movi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1066800"/>
            <a:ext cx="3378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2743200"/>
            <a:ext cx="1457325" cy="1771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5" name="Picture 11" descr="Fri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4800600"/>
            <a:ext cx="1122363"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84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E116C0AE-8A93-E448-97C1-9E58D7E75777}" type="slidenum">
              <a:rPr lang="en-US"/>
              <a:pPr>
                <a:defRPr/>
              </a:pPr>
              <a:t>8</a:t>
            </a:fld>
            <a:endParaRPr lang="en-US"/>
          </a:p>
        </p:txBody>
      </p:sp>
      <p:sp>
        <p:nvSpPr>
          <p:cNvPr id="98306" name="Rectangle 2"/>
          <p:cNvSpPr>
            <a:spLocks noGrp="1" noChangeArrowheads="1"/>
          </p:cNvSpPr>
          <p:nvPr>
            <p:ph type="title"/>
          </p:nvPr>
        </p:nvSpPr>
        <p:spPr/>
        <p:txBody>
          <a:bodyPr/>
          <a:lstStyle/>
          <a:p>
            <a:pPr eaLnBrk="1" hangingPunct="1">
              <a:defRPr/>
            </a:pPr>
            <a:r>
              <a:rPr lang="en-US" smtClean="0">
                <a:cs typeface="+mj-cs"/>
              </a:rPr>
              <a:t>Any others?</a:t>
            </a:r>
          </a:p>
        </p:txBody>
      </p:sp>
      <p:sp>
        <p:nvSpPr>
          <p:cNvPr id="98307" name="Rectangle 3"/>
          <p:cNvSpPr>
            <a:spLocks noGrp="1" noChangeArrowheads="1"/>
          </p:cNvSpPr>
          <p:nvPr>
            <p:ph type="body" idx="1"/>
          </p:nvPr>
        </p:nvSpPr>
        <p:spPr/>
        <p:txBody>
          <a:bodyPr/>
          <a:lstStyle/>
          <a:p>
            <a:pPr eaLnBrk="1" hangingPunct="1">
              <a:buFontTx/>
              <a:buNone/>
              <a:defRPr/>
            </a:pPr>
            <a:r>
              <a:rPr lang="en-US" sz="3600" smtClean="0">
                <a:cs typeface="+mn-cs"/>
              </a:rPr>
              <a:t>Can you think of any other </a:t>
            </a:r>
            <a:r>
              <a:rPr lang="ja-JP" altLang="en-US" sz="3600" smtClean="0">
                <a:latin typeface="Arial"/>
                <a:cs typeface="+mn-cs"/>
              </a:rPr>
              <a:t>“</a:t>
            </a:r>
            <a:r>
              <a:rPr lang="en-US" sz="3600" smtClean="0">
                <a:cs typeface="+mn-cs"/>
              </a:rPr>
              <a:t>disruptive technologies</a:t>
            </a:r>
            <a:r>
              <a:rPr lang="ja-JP" altLang="en-US" sz="3600" smtClean="0">
                <a:latin typeface="Arial"/>
                <a:cs typeface="+mn-cs"/>
              </a:rPr>
              <a:t>”</a:t>
            </a:r>
            <a:r>
              <a:rPr lang="en-US" sz="3600" smtClean="0">
                <a:cs typeface="+mn-cs"/>
              </a:rPr>
              <a:t> that have come along in the last 100 years?</a:t>
            </a:r>
          </a:p>
        </p:txBody>
      </p:sp>
      <p:sp>
        <p:nvSpPr>
          <p:cNvPr id="98308" name="Text Box 4"/>
          <p:cNvSpPr txBox="1">
            <a:spLocks noChangeArrowheads="1"/>
          </p:cNvSpPr>
          <p:nvPr/>
        </p:nvSpPr>
        <p:spPr bwMode="auto">
          <a:xfrm>
            <a:off x="1295400" y="3810000"/>
            <a:ext cx="6705600" cy="5794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1">
                <a:latin typeface="Arial" charset="0"/>
                <a:cs typeface="+mn-cs"/>
              </a:rPr>
              <a:t>Will nanotechnology be the next?</a:t>
            </a:r>
          </a:p>
        </p:txBody>
      </p:sp>
    </p:spTree>
    <p:extLst>
      <p:ext uri="{BB962C8B-B14F-4D97-AF65-F5344CB8AC3E}">
        <p14:creationId xmlns:p14="http://schemas.microsoft.com/office/powerpoint/2010/main" val="3341994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childTnLst>
                                </p:cTn>
                              </p:par>
                            </p:childTnLst>
                          </p:cTn>
                        </p:par>
                        <p:par>
                          <p:cTn id="7" fill="hold" nodeType="afterGroup">
                            <p:stCondLst>
                              <p:cond delay="0"/>
                            </p:stCondLst>
                            <p:childTnLst>
                              <p:par>
                                <p:cTn id="8" presetID="6" presetClass="emph" presetSubtype="0" fill="hold" grpId="1" nodeType="afterEffect">
                                  <p:stCondLst>
                                    <p:cond delay="0"/>
                                  </p:stCondLst>
                                  <p:childTnLst>
                                    <p:animScale>
                                      <p:cBhvr>
                                        <p:cTn id="9" dur="2000" fill="hold"/>
                                        <p:tgtEl>
                                          <p:spTgt spid="98308"/>
                                        </p:tgtEl>
                                      </p:cBhvr>
                                      <p:by x="1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p:bldP spid="9830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6603CD6E-89DE-2145-94A6-B60C3078F94D}" type="slidenum">
              <a:rPr lang="en-US"/>
              <a:pPr>
                <a:defRPr/>
              </a:pPr>
              <a:t>9</a:t>
            </a:fld>
            <a:endParaRPr lang="en-US"/>
          </a:p>
        </p:txBody>
      </p:sp>
      <p:sp>
        <p:nvSpPr>
          <p:cNvPr id="6146" name="Rectangle 2"/>
          <p:cNvSpPr>
            <a:spLocks noGrp="1" noChangeArrowheads="1"/>
          </p:cNvSpPr>
          <p:nvPr>
            <p:ph type="title"/>
          </p:nvPr>
        </p:nvSpPr>
        <p:spPr/>
        <p:txBody>
          <a:bodyPr>
            <a:normAutofit fontScale="90000"/>
          </a:bodyPr>
          <a:lstStyle/>
          <a:p>
            <a:pPr eaLnBrk="1" hangingPunct="1">
              <a:defRPr/>
            </a:pPr>
            <a:r>
              <a:rPr lang="en-US" smtClean="0">
                <a:cs typeface="+mj-cs"/>
              </a:rPr>
              <a:t>What is nanotechnology?</a:t>
            </a:r>
          </a:p>
        </p:txBody>
      </p:sp>
      <p:sp>
        <p:nvSpPr>
          <p:cNvPr id="6147" name="Rectangle 3"/>
          <p:cNvSpPr>
            <a:spLocks noGrp="1" noChangeArrowheads="1"/>
          </p:cNvSpPr>
          <p:nvPr>
            <p:ph type="body" sz="half" idx="1"/>
          </p:nvPr>
        </p:nvSpPr>
        <p:spPr>
          <a:xfrm>
            <a:off x="685800" y="1676400"/>
            <a:ext cx="8077200" cy="4114800"/>
          </a:xfrm>
        </p:spPr>
        <p:txBody>
          <a:bodyPr/>
          <a:lstStyle/>
          <a:p>
            <a:pPr marL="0" indent="0" algn="ctr" eaLnBrk="1" hangingPunct="1">
              <a:buFontTx/>
              <a:buNone/>
              <a:defRPr/>
            </a:pPr>
            <a:r>
              <a:rPr lang="en-US" smtClean="0">
                <a:cs typeface="+mn-cs"/>
              </a:rPr>
              <a:t>Nanotechnology - The manipulation of matter at the molecular or atomic level</a:t>
            </a:r>
            <a:r>
              <a:rPr lang="en-US" sz="2800" smtClean="0">
                <a:cs typeface="+mn-cs"/>
              </a:rPr>
              <a:t> </a:t>
            </a:r>
            <a:endParaRPr lang="en-US" sz="2400" smtClean="0">
              <a:cs typeface="+mn-cs"/>
            </a:endParaRPr>
          </a:p>
          <a:p>
            <a:pPr marL="0" indent="0" eaLnBrk="1" hangingPunct="1">
              <a:defRPr/>
            </a:pPr>
            <a:endParaRPr lang="en-US" sz="2400" smtClean="0">
              <a:cs typeface="+mn-cs"/>
            </a:endParaRPr>
          </a:p>
          <a:p>
            <a:pPr marL="0" indent="0" eaLnBrk="1" hangingPunct="1">
              <a:buFontTx/>
              <a:buNone/>
              <a:defRPr/>
            </a:pPr>
            <a:endParaRPr lang="en-US" sz="2400" smtClean="0">
              <a:cs typeface="+mn-cs"/>
            </a:endParaRPr>
          </a:p>
        </p:txBody>
      </p:sp>
      <p:pic>
        <p:nvPicPr>
          <p:cNvPr id="19460" name="Picture 6" descr="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19400"/>
            <a:ext cx="60198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6508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1185</Words>
  <Application>Microsoft Macintosh PowerPoint</Application>
  <PresentationFormat>On-screen Show (4:3)</PresentationFormat>
  <Paragraphs>156</Paragraphs>
  <Slides>27</Slides>
  <Notes>17</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Opportunity</vt:lpstr>
      <vt:lpstr>Think Back …</vt:lpstr>
      <vt:lpstr>Along Comes the Car</vt:lpstr>
      <vt:lpstr>Introduce the Assembly Line</vt:lpstr>
      <vt:lpstr>Disruptive technologies …</vt:lpstr>
      <vt:lpstr>… change everything</vt:lpstr>
      <vt:lpstr>Any others?</vt:lpstr>
      <vt:lpstr>What is nanotechnology?</vt:lpstr>
      <vt:lpstr>How small is nano really!</vt:lpstr>
      <vt:lpstr>Nanoscale</vt:lpstr>
      <vt:lpstr>Even more Nanoscale examples</vt:lpstr>
      <vt:lpstr>Nanoscale &amp; the Atom</vt:lpstr>
      <vt:lpstr>More ways to “see” the nanoscale</vt:lpstr>
      <vt:lpstr>Nanotechnology - Infusing all the sciences</vt:lpstr>
      <vt:lpstr>Why do things change at the nanoscale?</vt:lpstr>
      <vt:lpstr>Color at this size</vt:lpstr>
      <vt:lpstr>Why So Small (part1)?</vt:lpstr>
      <vt:lpstr>States of Matter at this size</vt:lpstr>
      <vt:lpstr>Why so small (part 2)?</vt:lpstr>
      <vt:lpstr>Shape of Matter</vt:lpstr>
      <vt:lpstr>Why so small (part 3)?</vt:lpstr>
      <vt:lpstr>Applications of Nitinol</vt:lpstr>
      <vt:lpstr>So what?</vt:lpstr>
      <vt:lpstr>Imagine it</vt:lpstr>
      <vt:lpstr>Imagine it</vt:lpstr>
      <vt:lpstr>Imagine it</vt:lpstr>
    </vt:vector>
  </TitlesOfParts>
  <Company>Urbana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Hutchison</dc:creator>
  <cp:lastModifiedBy>Katie Hutchison</cp:lastModifiedBy>
  <cp:revision>1</cp:revision>
  <dcterms:created xsi:type="dcterms:W3CDTF">2014-01-07T21:10:54Z</dcterms:created>
  <dcterms:modified xsi:type="dcterms:W3CDTF">2014-01-07T21:11:24Z</dcterms:modified>
</cp:coreProperties>
</file>